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1" r:id="rId11"/>
    <p:sldId id="270" r:id="rId12"/>
  </p:sldIdLst>
  <p:sldSz cx="9144000" cy="6858000" type="screen4x3"/>
  <p:notesSz cx="6950075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1zK0oHoOnyG7mkg8aJj8SWHJm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03" autoAdjust="0"/>
  </p:normalViewPr>
  <p:slideViewPr>
    <p:cSldViewPr snapToGrid="0">
      <p:cViewPr varScale="1">
        <p:scale>
          <a:sx n="62" d="100"/>
          <a:sy n="62" d="100"/>
        </p:scale>
        <p:origin x="140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0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3" name="Google Shape;27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64" name="Google Shape;26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533d05584_0_0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g12533d055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6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" name="Google Shape;21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8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oogle Shape;18;p10"/>
          <p:cNvCxnSpPr/>
          <p:nvPr/>
        </p:nvCxnSpPr>
        <p:spPr>
          <a:xfrm>
            <a:off x="1010653" y="3400425"/>
            <a:ext cx="7523747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10"/>
          <p:cNvSpPr txBox="1">
            <a:spLocks noGrp="1"/>
          </p:cNvSpPr>
          <p:nvPr>
            <p:ph type="ctrTitle"/>
          </p:nvPr>
        </p:nvSpPr>
        <p:spPr>
          <a:xfrm>
            <a:off x="1010653" y="1351659"/>
            <a:ext cx="7563293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ubTitle" idx="1"/>
          </p:nvPr>
        </p:nvSpPr>
        <p:spPr>
          <a:xfrm>
            <a:off x="1010653" y="3398520"/>
            <a:ext cx="756329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  <a:defRPr>
                <a:solidFill>
                  <a:srgbClr val="55556F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rgbClr val="8B8B8D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>
                <a:solidFill>
                  <a:srgbClr val="8B8B8D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B8B8D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B8B8D"/>
                </a:solidFill>
              </a:defRPr>
            </a:lvl5pPr>
            <a:lvl6pPr lvl="5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6pPr>
            <a:lvl7pPr lvl="6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7pPr>
            <a:lvl8pPr lvl="7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8pPr>
            <a:lvl9pPr lvl="8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57200" y="6572250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077200" y="65722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/>
        </p:nvSpPr>
        <p:spPr>
          <a:xfrm>
            <a:off x="6010275" y="347663"/>
            <a:ext cx="46038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077200" y="65722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ftr" idx="11"/>
          </p:nvPr>
        </p:nvSpPr>
        <p:spPr>
          <a:xfrm>
            <a:off x="457200" y="6572250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973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marL="914400" lvl="1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973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marL="914400" lvl="1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8077200" y="65722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57200" y="6572250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oogle Shape;36;p14"/>
          <p:cNvCxnSpPr/>
          <p:nvPr/>
        </p:nvCxnSpPr>
        <p:spPr>
          <a:xfrm rot="5400000">
            <a:off x="2218531" y="4045744"/>
            <a:ext cx="4708525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14"/>
          <p:cNvSpPr txBox="1"/>
          <p:nvPr/>
        </p:nvSpPr>
        <p:spPr>
          <a:xfrm>
            <a:off x="35814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Copyright © 2015, Nira, Inc. All Rights Reserved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ldNum" idx="12"/>
          </p:nvPr>
        </p:nvSpPr>
        <p:spPr>
          <a:xfrm>
            <a:off x="8077200" y="65722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ftr" idx="11"/>
          </p:nvPr>
        </p:nvSpPr>
        <p:spPr>
          <a:xfrm>
            <a:off x="457200" y="6572250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0" y="671671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/>
          <p:nvPr/>
        </p:nvSpPr>
        <p:spPr>
          <a:xfrm>
            <a:off x="0" y="6630988"/>
            <a:ext cx="9144000" cy="3667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9"/>
          <p:cNvSpPr txBox="1">
            <a:spLocks noGrp="1"/>
          </p:cNvSpPr>
          <p:nvPr>
            <p:ph type="ftr" idx="11"/>
          </p:nvPr>
        </p:nvSpPr>
        <p:spPr>
          <a:xfrm>
            <a:off x="457200" y="6572250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sldNum" idx="12"/>
          </p:nvPr>
        </p:nvSpPr>
        <p:spPr>
          <a:xfrm>
            <a:off x="8077200" y="65722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" name="Google Shape;16;p9" descr="Logo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375" y="6630988"/>
            <a:ext cx="361950" cy="3667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>
            <a:spLocks noGrp="1"/>
          </p:cNvSpPr>
          <p:nvPr>
            <p:ph type="ctrTitle"/>
          </p:nvPr>
        </p:nvSpPr>
        <p:spPr>
          <a:xfrm>
            <a:off x="904775" y="1351659"/>
            <a:ext cx="7738062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 dirty="0"/>
              <a:t>LEDGER-BASED NETWORK FOR DOCUMENT DISTRIBUTION (LEDGENDD™)</a:t>
            </a:r>
            <a:endParaRPr dirty="0"/>
          </a:p>
        </p:txBody>
      </p:sp>
      <p:sp>
        <p:nvSpPr>
          <p:cNvPr id="50" name="Google Shape;50;p1"/>
          <p:cNvSpPr txBox="1">
            <a:spLocks noGrp="1"/>
          </p:cNvSpPr>
          <p:nvPr>
            <p:ph type="subTitle" idx="1"/>
          </p:nvPr>
        </p:nvSpPr>
        <p:spPr>
          <a:xfrm>
            <a:off x="992159" y="3579117"/>
            <a:ext cx="7563293" cy="2513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en-US" b="1" dirty="0">
                <a:solidFill>
                  <a:schemeClr val="tx1"/>
                </a:solidFill>
              </a:rPr>
              <a:t>Securing Document Dissemination in the Defense RDT&amp;E Community</a:t>
            </a:r>
            <a:endParaRPr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b="1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en-US" dirty="0">
                <a:solidFill>
                  <a:schemeClr val="tx1"/>
                </a:solidFill>
              </a:rPr>
              <a:t>NIRA, Inc.</a:t>
            </a:r>
            <a:endParaRPr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</a:pPr>
            <a:r>
              <a:rPr lang="en-US" sz="1800" dirty="0">
                <a:solidFill>
                  <a:schemeClr val="tx1"/>
                </a:solidFill>
              </a:rPr>
              <a:t>Wen Zhu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wzhu@nira-inc.com</a:t>
            </a:r>
            <a:br>
              <a:rPr lang="en-US" sz="1800" u="sng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15 Jun 2022</a:t>
            </a:r>
            <a:endParaRPr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</a:pPr>
            <a:endParaRPr sz="2000" dirty="0"/>
          </a:p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</a:pPr>
            <a:br>
              <a:rPr lang="en-US" sz="2000" dirty="0"/>
            </a:br>
            <a:endParaRPr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54E4A7-D72F-2854-6144-D9024E823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438022"/>
            <a:ext cx="2199745" cy="3697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0"/>
          <p:cNvSpPr txBox="1">
            <a:spLocks noGrp="1"/>
          </p:cNvSpPr>
          <p:nvPr>
            <p:ph type="title"/>
          </p:nvPr>
        </p:nvSpPr>
        <p:spPr>
          <a:xfrm>
            <a:off x="542558" y="102060"/>
            <a:ext cx="7618337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8889"/>
              <a:buNone/>
            </a:pPr>
            <a:r>
              <a:rPr lang="en-US"/>
              <a:t>Next Steps: Ransomware Protection</a:t>
            </a:r>
            <a:endParaRPr/>
          </a:p>
        </p:txBody>
      </p:sp>
      <p:sp>
        <p:nvSpPr>
          <p:cNvPr id="276" name="Google Shape;276;p20"/>
          <p:cNvSpPr txBox="1">
            <a:spLocks noGrp="1"/>
          </p:cNvSpPr>
          <p:nvPr>
            <p:ph type="body" idx="1"/>
          </p:nvPr>
        </p:nvSpPr>
        <p:spPr>
          <a:xfrm>
            <a:off x="414408" y="3783535"/>
            <a:ext cx="8523249" cy="292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dirty="0"/>
              <a:t>File Data &amp; Databases Safeguarded even if enterprise security is breached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dirty="0"/>
              <a:t>Content may be quickly restored from Distributed File System</a:t>
            </a:r>
            <a:endParaRPr dirty="0"/>
          </a:p>
          <a:p>
            <a:pPr marL="45720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dirty="0"/>
              <a:t>Control access to distributed file systems using blockchain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dirty="0"/>
              <a:t>Access to content is granted based on policies published by the file owner</a:t>
            </a:r>
            <a:endParaRPr dirty="0"/>
          </a:p>
          <a:p>
            <a:pPr marL="45720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dirty="0"/>
              <a:t>Preserve privacy and confidentiality of content stored in distributed file system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dirty="0"/>
              <a:t>Encryption key protected using PKI</a:t>
            </a:r>
            <a:endParaRPr dirty="0"/>
          </a:p>
        </p:txBody>
      </p:sp>
      <p:sp>
        <p:nvSpPr>
          <p:cNvPr id="277" name="Google Shape;277;p20"/>
          <p:cNvSpPr txBox="1">
            <a:spLocks noGrp="1"/>
          </p:cNvSpPr>
          <p:nvPr>
            <p:ph type="sldNum" idx="12"/>
          </p:nvPr>
        </p:nvSpPr>
        <p:spPr>
          <a:xfrm>
            <a:off x="8077200" y="6658611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pic>
        <p:nvPicPr>
          <p:cNvPr id="1028" name="Picture 4" descr="CYBERSECURITY FACT SHEET: Ransomware &gt; U.S. Army Cyber Command &gt; Fact Sheets">
            <a:extLst>
              <a:ext uri="{FF2B5EF4-FFF2-40B4-BE49-F238E27FC236}">
                <a16:creationId xmlns:a16="http://schemas.microsoft.com/office/drawing/2014/main" id="{D4BA2F00-91EA-D381-1EEE-7DD65A1CD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314" y="1140819"/>
            <a:ext cx="3809372" cy="241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"/>
          <p:cNvSpPr txBox="1">
            <a:spLocks noGrp="1"/>
          </p:cNvSpPr>
          <p:nvPr>
            <p:ph type="title"/>
          </p:nvPr>
        </p:nvSpPr>
        <p:spPr>
          <a:xfrm>
            <a:off x="236025" y="127773"/>
            <a:ext cx="8832850" cy="797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56"/>
              <a:buFont typeface="Arial"/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267" name="Google Shape;267;p8"/>
          <p:cNvSpPr txBox="1">
            <a:spLocks noGrp="1"/>
          </p:cNvSpPr>
          <p:nvPr>
            <p:ph type="sldNum" idx="12"/>
          </p:nvPr>
        </p:nvSpPr>
        <p:spPr>
          <a:xfrm>
            <a:off x="8077200" y="664220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8"/>
          <p:cNvSpPr txBox="1">
            <a:spLocks noGrp="1"/>
          </p:cNvSpPr>
          <p:nvPr>
            <p:ph type="body" idx="1"/>
          </p:nvPr>
        </p:nvSpPr>
        <p:spPr>
          <a:xfrm>
            <a:off x="235975" y="1059575"/>
            <a:ext cx="8832900" cy="3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82563" lvl="0" indent="-15341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5000"/>
              <a:buChar char="•"/>
            </a:pPr>
            <a:r>
              <a:rPr lang="en-US" dirty="0"/>
              <a:t>Sharing among teams – Information Visibility</a:t>
            </a:r>
            <a:endParaRPr dirty="0"/>
          </a:p>
          <a:p>
            <a:pPr marL="457200" lvl="1" indent="-163132" algn="l" rtl="0">
              <a:lnSpc>
                <a:spcPct val="100000"/>
              </a:lnSpc>
              <a:spcBef>
                <a:spcPts val="248"/>
              </a:spcBef>
              <a:spcAft>
                <a:spcPts val="0"/>
              </a:spcAft>
              <a:buSzPct val="85000"/>
              <a:buChar char="•"/>
            </a:pPr>
            <a:r>
              <a:rPr lang="en-US" sz="1600" dirty="0"/>
              <a:t>Information consistency across organizations</a:t>
            </a:r>
            <a:endParaRPr dirty="0"/>
          </a:p>
          <a:p>
            <a:pPr marL="457200" lvl="1" indent="-163132" algn="l" rtl="0">
              <a:lnSpc>
                <a:spcPct val="100000"/>
              </a:lnSpc>
              <a:spcBef>
                <a:spcPts val="248"/>
              </a:spcBef>
              <a:spcAft>
                <a:spcPts val="0"/>
              </a:spcAft>
              <a:buSzPct val="85000"/>
              <a:buChar char="•"/>
            </a:pPr>
            <a:r>
              <a:rPr lang="en-US" sz="1600" dirty="0"/>
              <a:t>Auditability and traceability beyond enterprise boundaries</a:t>
            </a:r>
            <a:endParaRPr dirty="0"/>
          </a:p>
          <a:p>
            <a:pPr marL="457200" lvl="1" indent="-115634" algn="l" rtl="0">
              <a:lnSpc>
                <a:spcPct val="100000"/>
              </a:lnSpc>
              <a:spcBef>
                <a:spcPts val="248"/>
              </a:spcBef>
              <a:spcAft>
                <a:spcPts val="0"/>
              </a:spcAft>
              <a:buSzPct val="85000"/>
              <a:buNone/>
            </a:pPr>
            <a:endParaRPr sz="1600" dirty="0"/>
          </a:p>
          <a:p>
            <a:pPr marL="182563" lvl="0" indent="-153416" algn="l" rtl="0">
              <a:lnSpc>
                <a:spcPct val="100000"/>
              </a:lnSpc>
              <a:spcBef>
                <a:spcPts val="372"/>
              </a:spcBef>
              <a:spcAft>
                <a:spcPts val="0"/>
              </a:spcAft>
              <a:buSzPct val="85000"/>
              <a:buChar char="•"/>
            </a:pPr>
            <a:r>
              <a:rPr lang="en-US" dirty="0"/>
              <a:t>Collaboration with partners – Built-in Zero Trust</a:t>
            </a:r>
            <a:endParaRPr dirty="0"/>
          </a:p>
          <a:p>
            <a:pPr marL="457200" lvl="1" indent="-163132" algn="l" rtl="0">
              <a:lnSpc>
                <a:spcPct val="100000"/>
              </a:lnSpc>
              <a:spcBef>
                <a:spcPts val="248"/>
              </a:spcBef>
              <a:spcAft>
                <a:spcPts val="0"/>
              </a:spcAft>
              <a:buSzPct val="85000"/>
              <a:buChar char="•"/>
            </a:pPr>
            <a:r>
              <a:rPr lang="en-US" sz="1600" dirty="0"/>
              <a:t>Access control at every architectural layer</a:t>
            </a:r>
            <a:endParaRPr dirty="0"/>
          </a:p>
          <a:p>
            <a:pPr marL="457200" lvl="1" indent="-163132" algn="l" rtl="0">
              <a:lnSpc>
                <a:spcPct val="100000"/>
              </a:lnSpc>
              <a:spcBef>
                <a:spcPts val="248"/>
              </a:spcBef>
              <a:spcAft>
                <a:spcPts val="0"/>
              </a:spcAft>
              <a:buSzPct val="85000"/>
              <a:buChar char="•"/>
            </a:pPr>
            <a:r>
              <a:rPr lang="en-US" sz="1600" dirty="0"/>
              <a:t>Transaction verification using PKI</a:t>
            </a:r>
            <a:endParaRPr dirty="0"/>
          </a:p>
          <a:p>
            <a:pPr marL="457200" lvl="1" indent="-115634" algn="l" rtl="0">
              <a:lnSpc>
                <a:spcPct val="100000"/>
              </a:lnSpc>
              <a:spcBef>
                <a:spcPts val="248"/>
              </a:spcBef>
              <a:spcAft>
                <a:spcPts val="0"/>
              </a:spcAft>
              <a:buSzPct val="85000"/>
              <a:buNone/>
            </a:pPr>
            <a:endParaRPr sz="1600" dirty="0"/>
          </a:p>
          <a:p>
            <a:pPr marL="182563" lvl="0" indent="-153416" algn="l" rtl="0">
              <a:lnSpc>
                <a:spcPct val="100000"/>
              </a:lnSpc>
              <a:spcBef>
                <a:spcPts val="372"/>
              </a:spcBef>
              <a:spcAft>
                <a:spcPts val="0"/>
              </a:spcAft>
              <a:buSzPct val="85000"/>
              <a:buChar char="•"/>
            </a:pPr>
            <a:r>
              <a:rPr lang="en-US" dirty="0"/>
              <a:t>Protection from adversaries – Infrastructure Resiliency </a:t>
            </a:r>
            <a:endParaRPr dirty="0"/>
          </a:p>
          <a:p>
            <a:pPr marL="457200" lvl="1" indent="-162025" algn="l" rtl="0">
              <a:lnSpc>
                <a:spcPct val="100000"/>
              </a:lnSpc>
              <a:spcBef>
                <a:spcPts val="263"/>
              </a:spcBef>
              <a:spcAft>
                <a:spcPts val="0"/>
              </a:spcAft>
              <a:buSzPct val="85000"/>
              <a:buChar char="•"/>
            </a:pPr>
            <a:r>
              <a:rPr lang="en-US" sz="1700" dirty="0"/>
              <a:t>Cloud deployment enables continuity of operations</a:t>
            </a:r>
            <a:endParaRPr dirty="0"/>
          </a:p>
          <a:p>
            <a:pPr marL="457200" lvl="1" indent="-162025" algn="l" rtl="0">
              <a:lnSpc>
                <a:spcPct val="100000"/>
              </a:lnSpc>
              <a:spcBef>
                <a:spcPts val="263"/>
              </a:spcBef>
              <a:spcAft>
                <a:spcPts val="0"/>
              </a:spcAft>
              <a:buSzPct val="85000"/>
              <a:buChar char="•"/>
            </a:pPr>
            <a:r>
              <a:rPr lang="en-US" sz="1700" dirty="0"/>
              <a:t>Distributed governance removes single points of failure inherent with local network/storage</a:t>
            </a:r>
            <a:endParaRPr sz="1700" dirty="0"/>
          </a:p>
          <a:p>
            <a:pPr marL="457200" lvl="1" indent="-162025" algn="l" rtl="0">
              <a:lnSpc>
                <a:spcPct val="100000"/>
              </a:lnSpc>
              <a:spcBef>
                <a:spcPts val="263"/>
              </a:spcBef>
              <a:spcAft>
                <a:spcPts val="0"/>
              </a:spcAft>
              <a:buSzPct val="85000"/>
              <a:buChar char="•"/>
            </a:pPr>
            <a:r>
              <a:rPr lang="en-US" sz="1700" dirty="0"/>
              <a:t>Enterprise IT administration</a:t>
            </a:r>
            <a:endParaRPr dirty="0"/>
          </a:p>
        </p:txBody>
      </p:sp>
      <p:pic>
        <p:nvPicPr>
          <p:cNvPr id="270" name="Google Shape;27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4982" y="4388262"/>
            <a:ext cx="5574036" cy="213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"/>
          <p:cNvSpPr txBox="1">
            <a:spLocks noGrp="1"/>
          </p:cNvSpPr>
          <p:nvPr>
            <p:ph type="title"/>
          </p:nvPr>
        </p:nvSpPr>
        <p:spPr>
          <a:xfrm>
            <a:off x="413951" y="285885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Information Dissemination in Defense Research Development Test and Evaluation (RDT&amp;E) Community</a:t>
            </a:r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body" idx="1"/>
          </p:nvPr>
        </p:nvSpPr>
        <p:spPr>
          <a:xfrm>
            <a:off x="304800" y="1564400"/>
            <a:ext cx="8756400" cy="14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418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663"/>
              <a:buChar char="•"/>
            </a:pPr>
            <a:r>
              <a:rPr lang="en-US" sz="1640" dirty="0"/>
              <a:t>DTIC is the authoritative source and secure custodian of defense research and engineering data</a:t>
            </a:r>
            <a:endParaRPr sz="1640" dirty="0"/>
          </a:p>
          <a:p>
            <a:pPr marL="914400" lvl="1" indent="-33418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663"/>
              <a:buChar char="•"/>
            </a:pPr>
            <a:r>
              <a:rPr lang="en-US" sz="1450" dirty="0"/>
              <a:t>Public Data – e.g. budget information</a:t>
            </a:r>
            <a:endParaRPr sz="1450" dirty="0"/>
          </a:p>
          <a:p>
            <a:pPr marL="914400" lvl="1" indent="-33418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663"/>
              <a:buChar char="•"/>
            </a:pPr>
            <a:r>
              <a:rPr lang="en-US" sz="1450" dirty="0"/>
              <a:t>Proprietary Data – e.g. research proposal </a:t>
            </a:r>
            <a:endParaRPr sz="1450" dirty="0"/>
          </a:p>
          <a:p>
            <a:pPr marL="914400" lvl="1" indent="-33418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663"/>
              <a:buChar char="•"/>
            </a:pPr>
            <a:r>
              <a:rPr lang="en-US" sz="1450" dirty="0"/>
              <a:t>Sensitive Data – e.g. controlled unclassified technical report</a:t>
            </a:r>
            <a:endParaRPr sz="1450" dirty="0"/>
          </a:p>
          <a:p>
            <a:pPr marL="457200" lvl="0" indent="-33418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663"/>
              <a:buChar char="•"/>
            </a:pPr>
            <a:r>
              <a:rPr lang="en-US" sz="1640" dirty="0"/>
              <a:t>DTIC collaborates with DoD, government, and industry partners</a:t>
            </a:r>
            <a:endParaRPr sz="1640" dirty="0"/>
          </a:p>
          <a:p>
            <a:pPr marL="457200" lvl="0" indent="-2286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163"/>
              <a:buNone/>
            </a:pPr>
            <a:endParaRPr sz="1640" dirty="0"/>
          </a:p>
        </p:txBody>
      </p:sp>
      <p:pic>
        <p:nvPicPr>
          <p:cNvPr id="91" name="Google Shape;9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5106" y="3049628"/>
            <a:ext cx="4773788" cy="34685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8;p2">
            <a:extLst>
              <a:ext uri="{FF2B5EF4-FFF2-40B4-BE49-F238E27FC236}">
                <a16:creationId xmlns:a16="http://schemas.microsoft.com/office/drawing/2014/main" id="{3C3389BC-7819-12D0-B86F-415F6C53026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077200" y="6658611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457200" y="285627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8900"/>
              <a:buNone/>
            </a:pPr>
            <a:r>
              <a:rPr lang="en-US" dirty="0"/>
              <a:t>What problems are we addressing?</a:t>
            </a:r>
            <a:endParaRPr dirty="0"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574589" y="1482811"/>
            <a:ext cx="5995384" cy="5250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563" lvl="0" indent="-1825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Continual Access Control</a:t>
            </a:r>
            <a:endParaRPr dirty="0"/>
          </a:p>
          <a:p>
            <a:pPr marL="457200" lvl="1" indent="-18256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sz="1800" dirty="0">
                <a:solidFill>
                  <a:srgbClr val="3C231E"/>
                </a:solidFill>
              </a:rPr>
              <a:t>Once downloaded, user is free to edit and forward documents without the knowledge of the repository administrator</a:t>
            </a:r>
            <a:endParaRPr sz="1800" dirty="0"/>
          </a:p>
          <a:p>
            <a:pPr marL="182563" lvl="0" indent="-18256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Accidental Leak Prevention</a:t>
            </a:r>
            <a:endParaRPr dirty="0"/>
          </a:p>
          <a:p>
            <a:pPr marL="457200" lvl="1" indent="-18256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sz="1800" dirty="0">
                <a:solidFill>
                  <a:srgbClr val="3C231E"/>
                </a:solidFill>
              </a:rPr>
              <a:t>No ability to recall or force document expiration</a:t>
            </a:r>
            <a:endParaRPr sz="2200" dirty="0">
              <a:solidFill>
                <a:srgbClr val="3C231E"/>
              </a:solidFill>
            </a:endParaRPr>
          </a:p>
          <a:p>
            <a:pPr marL="182563" lvl="0" indent="-18256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Distribution Insights</a:t>
            </a:r>
            <a:endParaRPr dirty="0"/>
          </a:p>
          <a:p>
            <a:pPr marL="457200" lvl="1" indent="-18256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sz="1800" dirty="0">
                <a:solidFill>
                  <a:srgbClr val="3C231E"/>
                </a:solidFill>
              </a:rPr>
              <a:t>No knowledge on how document is shared and redistributed once it leaves agency enclave</a:t>
            </a:r>
            <a:endParaRPr sz="2000" dirty="0">
              <a:solidFill>
                <a:srgbClr val="3C231E"/>
              </a:solidFill>
            </a:endParaRPr>
          </a:p>
          <a:p>
            <a:pPr marL="182563" lvl="0" indent="-18256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>
                <a:solidFill>
                  <a:srgbClr val="3C231E"/>
                </a:solidFill>
              </a:rPr>
              <a:t>Infrastructure Resiliency</a:t>
            </a:r>
            <a:endParaRPr dirty="0"/>
          </a:p>
          <a:p>
            <a:pPr marL="457200" lvl="1" indent="-18256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sz="1800" dirty="0">
                <a:solidFill>
                  <a:srgbClr val="3C231E"/>
                </a:solidFill>
              </a:rPr>
              <a:t>Centrally managed security administration as the single point of failure in enterprise security, even with cloud deployment</a:t>
            </a:r>
            <a:endParaRPr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8077200" y="6618667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7623576" y="2534489"/>
            <a:ext cx="1296100" cy="853773"/>
          </a:xfrm>
          <a:prstGeom prst="roundRect">
            <a:avLst>
              <a:gd name="adj" fmla="val 6863"/>
            </a:avLst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Repository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7623576" y="4384202"/>
            <a:ext cx="1296099" cy="763398"/>
          </a:xfrm>
          <a:prstGeom prst="flowChartDocumen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Document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2"/>
          <p:cNvCxnSpPr>
            <a:stCxn id="104" idx="3"/>
            <a:endCxn id="100" idx="1"/>
          </p:cNvCxnSpPr>
          <p:nvPr/>
        </p:nvCxnSpPr>
        <p:spPr>
          <a:xfrm rot="10800000" flipH="1">
            <a:off x="7271267" y="2961470"/>
            <a:ext cx="352200" cy="841800"/>
          </a:xfrm>
          <a:prstGeom prst="straightConnector1">
            <a:avLst/>
          </a:prstGeom>
          <a:noFill/>
          <a:ln w="9525" cap="flat" cmpd="sng">
            <a:solidFill>
              <a:srgbClr val="8E9E94"/>
            </a:solidFill>
            <a:prstDash val="lgDashDot"/>
            <a:round/>
            <a:headEnd type="none" w="sm" len="sm"/>
            <a:tailEnd type="triangle" w="med" len="med"/>
          </a:ln>
        </p:spPr>
      </p:cxnSp>
      <p:pic>
        <p:nvPicPr>
          <p:cNvPr id="104" name="Google Shape;104;p2" descr="Registered User Svg Png Icon Free Download (#511289) - OnlineWebFonts.CO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9973" y="3452623"/>
            <a:ext cx="701294" cy="70129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Google Shape;105;p2"/>
          <p:cNvCxnSpPr>
            <a:stCxn id="104" idx="3"/>
            <a:endCxn id="101" idx="1"/>
          </p:cNvCxnSpPr>
          <p:nvPr/>
        </p:nvCxnSpPr>
        <p:spPr>
          <a:xfrm>
            <a:off x="7271267" y="3803270"/>
            <a:ext cx="352200" cy="962700"/>
          </a:xfrm>
          <a:prstGeom prst="straightConnector1">
            <a:avLst/>
          </a:prstGeom>
          <a:noFill/>
          <a:ln w="9525" cap="flat" cmpd="sng">
            <a:solidFill>
              <a:srgbClr val="8E9E9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6" name="Google Shape;106;p2"/>
          <p:cNvSpPr txBox="1"/>
          <p:nvPr/>
        </p:nvSpPr>
        <p:spPr>
          <a:xfrm>
            <a:off x="6589829" y="4125514"/>
            <a:ext cx="455574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2" descr="Secure - Free security icon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84940" y="3072798"/>
            <a:ext cx="361413" cy="361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 descr="Download Warning Security Shield Warning - Insecure Icon - Full Size PNG  Image - PNGki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69925" y="4263501"/>
            <a:ext cx="284087" cy="33412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90;p7">
            <a:extLst>
              <a:ext uri="{FF2B5EF4-FFF2-40B4-BE49-F238E27FC236}">
                <a16:creationId xmlns:a16="http://schemas.microsoft.com/office/drawing/2014/main" id="{6947EC4B-B3F2-CD40-BEFA-020514F03A16}"/>
              </a:ext>
            </a:extLst>
          </p:cNvPr>
          <p:cNvSpPr txBox="1"/>
          <p:nvPr/>
        </p:nvSpPr>
        <p:spPr>
          <a:xfrm>
            <a:off x="457200" y="6658612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533d05584_0_0"/>
          <p:cNvSpPr txBox="1">
            <a:spLocks noGrp="1"/>
          </p:cNvSpPr>
          <p:nvPr>
            <p:ph type="title"/>
          </p:nvPr>
        </p:nvSpPr>
        <p:spPr>
          <a:xfrm>
            <a:off x="457200" y="861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56"/>
              <a:buNone/>
            </a:pPr>
            <a:r>
              <a:rPr lang="en-US"/>
              <a:t>Why blockchain?</a:t>
            </a:r>
            <a:endParaRPr/>
          </a:p>
        </p:txBody>
      </p:sp>
      <p:sp>
        <p:nvSpPr>
          <p:cNvPr id="114" name="Google Shape;114;g12533d05584_0_0"/>
          <p:cNvSpPr txBox="1">
            <a:spLocks noGrp="1"/>
          </p:cNvSpPr>
          <p:nvPr>
            <p:ph type="body" idx="1"/>
          </p:nvPr>
        </p:nvSpPr>
        <p:spPr>
          <a:xfrm>
            <a:off x="255087" y="909506"/>
            <a:ext cx="8633700" cy="2927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/>
              <a:t>Industry Benchmark: Highly Available and Scalable</a:t>
            </a:r>
            <a:endParaRPr/>
          </a:p>
          <a:p>
            <a:pPr marL="914400" lvl="1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sz="1800"/>
              <a:t>Reliably and securely improves information availability and removes single points of failure in system configuration</a:t>
            </a:r>
            <a:endParaRPr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/>
              <a:t>Tamper-resistant Logging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800"/>
              <a:t>Maintains chain-of-custody and audit trail of system access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Consistent Contract Execution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800"/>
              <a:t>Enforces inter-organizational policies using smart contracts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Information Sharing in a Mixed Trust Environment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800"/>
              <a:t>Aligned with Governance of Defense Science and Technology Enterprise</a:t>
            </a:r>
            <a:endParaRPr sz="1800"/>
          </a:p>
        </p:txBody>
      </p:sp>
      <p:sp>
        <p:nvSpPr>
          <p:cNvPr id="115" name="Google Shape;115;g12533d05584_0_0"/>
          <p:cNvSpPr txBox="1">
            <a:spLocks noGrp="1"/>
          </p:cNvSpPr>
          <p:nvPr>
            <p:ph type="sldNum" idx="12"/>
          </p:nvPr>
        </p:nvSpPr>
        <p:spPr>
          <a:xfrm>
            <a:off x="8077200" y="6658612"/>
            <a:ext cx="1066800" cy="3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 dirty="0"/>
          </a:p>
        </p:txBody>
      </p:sp>
      <p:pic>
        <p:nvPicPr>
          <p:cNvPr id="117" name="Google Shape;117;g12533d05584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02406" y="4021038"/>
            <a:ext cx="3564812" cy="25512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90;p7">
            <a:extLst>
              <a:ext uri="{FF2B5EF4-FFF2-40B4-BE49-F238E27FC236}">
                <a16:creationId xmlns:a16="http://schemas.microsoft.com/office/drawing/2014/main" id="{538FF45B-EFC9-AB67-84B4-19BA7D84981D}"/>
              </a:ext>
            </a:extLst>
          </p:cNvPr>
          <p:cNvSpPr txBox="1"/>
          <p:nvPr/>
        </p:nvSpPr>
        <p:spPr>
          <a:xfrm>
            <a:off x="457200" y="6658612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>
            <a:spLocks noGrp="1"/>
          </p:cNvSpPr>
          <p:nvPr>
            <p:ph type="title"/>
          </p:nvPr>
        </p:nvSpPr>
        <p:spPr>
          <a:xfrm>
            <a:off x="457200" y="26416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Demonstration Scenario</a:t>
            </a:r>
            <a:endParaRPr/>
          </a:p>
        </p:txBody>
      </p:sp>
      <p:sp>
        <p:nvSpPr>
          <p:cNvPr id="123" name="Google Shape;123;p3"/>
          <p:cNvSpPr txBox="1">
            <a:spLocks noGrp="1"/>
          </p:cNvSpPr>
          <p:nvPr>
            <p:ph type="sldNum" idx="12"/>
          </p:nvPr>
        </p:nvSpPr>
        <p:spPr>
          <a:xfrm>
            <a:off x="8077200" y="6658611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124" name="Google Shape;124;p3" descr="Registered User Svg Png Icon Free Download (#511289) - OnlineWebFonts.CO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9351" y="2907394"/>
            <a:ext cx="701294" cy="70129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3"/>
          <p:cNvSpPr/>
          <p:nvPr/>
        </p:nvSpPr>
        <p:spPr>
          <a:xfrm>
            <a:off x="5415497" y="1671986"/>
            <a:ext cx="2298879" cy="1786739"/>
          </a:xfrm>
          <a:prstGeom prst="roundRect">
            <a:avLst>
              <a:gd name="adj" fmla="val 6863"/>
            </a:avLst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Repository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3" descr="Registered User, HD Png Download - kind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25" y="4199061"/>
            <a:ext cx="645643" cy="614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3" descr="Free Account Icon #58669 - Free Icons Library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2280" y="5441285"/>
            <a:ext cx="842531" cy="84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15134" y="1706238"/>
            <a:ext cx="832799" cy="8023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3"/>
          <p:cNvCxnSpPr>
            <a:stCxn id="128" idx="3"/>
          </p:cNvCxnSpPr>
          <p:nvPr/>
        </p:nvCxnSpPr>
        <p:spPr>
          <a:xfrm>
            <a:off x="2747933" y="2107408"/>
            <a:ext cx="2616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0" name="Google Shape;130;p3"/>
          <p:cNvSpPr txBox="1"/>
          <p:nvPr/>
        </p:nvSpPr>
        <p:spPr>
          <a:xfrm>
            <a:off x="3262026" y="1816669"/>
            <a:ext cx="130997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3"/>
          <p:cNvCxnSpPr>
            <a:endCxn id="124" idx="3"/>
          </p:cNvCxnSpPr>
          <p:nvPr/>
        </p:nvCxnSpPr>
        <p:spPr>
          <a:xfrm rot="10800000">
            <a:off x="2730645" y="3258041"/>
            <a:ext cx="2633400" cy="1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2" name="Google Shape;132;p3"/>
          <p:cNvSpPr txBox="1"/>
          <p:nvPr/>
        </p:nvSpPr>
        <p:spPr>
          <a:xfrm>
            <a:off x="1888748" y="2405726"/>
            <a:ext cx="84189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1663525" y="3593182"/>
            <a:ext cx="129234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Registered User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3343592" y="2952105"/>
            <a:ext cx="11801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Download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5415497" y="4838153"/>
            <a:ext cx="219598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Unregistered Authorized User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3" descr="Transparent Background Document Icon, HD Png Download - kind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06941" y="1646371"/>
            <a:ext cx="336946" cy="453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 descr="Transparent Background Document Icon, HD Png Download - kind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79583" y="2765623"/>
            <a:ext cx="336946" cy="45374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8" name="Google Shape;138;p3"/>
          <p:cNvCxnSpPr>
            <a:stCxn id="133" idx="2"/>
            <a:endCxn id="127" idx="1"/>
          </p:cNvCxnSpPr>
          <p:nvPr/>
        </p:nvCxnSpPr>
        <p:spPr>
          <a:xfrm rot="-5400000" flipH="1">
            <a:off x="3329846" y="2850031"/>
            <a:ext cx="1992300" cy="4032600"/>
          </a:xfrm>
          <a:prstGeom prst="bentConnector2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39" name="Google Shape;139;p3"/>
          <p:cNvCxnSpPr>
            <a:stCxn id="133" idx="2"/>
            <a:endCxn id="126" idx="1"/>
          </p:cNvCxnSpPr>
          <p:nvPr/>
        </p:nvCxnSpPr>
        <p:spPr>
          <a:xfrm rot="-5400000" flipH="1">
            <a:off x="4025546" y="2154331"/>
            <a:ext cx="636300" cy="4068000"/>
          </a:xfrm>
          <a:prstGeom prst="bentConnector2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0" name="Google Shape;140;p3"/>
          <p:cNvSpPr txBox="1"/>
          <p:nvPr/>
        </p:nvSpPr>
        <p:spPr>
          <a:xfrm>
            <a:off x="5911461" y="6283816"/>
            <a:ext cx="14622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Unauthorized User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3495992" y="4202685"/>
            <a:ext cx="103906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Forward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3" descr="Transparent Background Document Icon, HD Png Download - kind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19312" y="4016203"/>
            <a:ext cx="336946" cy="453743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"/>
          <p:cNvSpPr txBox="1"/>
          <p:nvPr/>
        </p:nvSpPr>
        <p:spPr>
          <a:xfrm>
            <a:off x="3479919" y="5593280"/>
            <a:ext cx="103906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Forward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3" descr="Transparent Background Document Icon, HD Png Download - kind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03239" y="5406798"/>
            <a:ext cx="336946" cy="453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>
            <a:spLocks noGrp="1"/>
          </p:cNvSpPr>
          <p:nvPr>
            <p:ph type="title"/>
          </p:nvPr>
        </p:nvSpPr>
        <p:spPr>
          <a:xfrm>
            <a:off x="189922" y="90842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Demonstration</a:t>
            </a:r>
            <a:endParaRPr/>
          </a:p>
        </p:txBody>
      </p:sp>
      <p:sp>
        <p:nvSpPr>
          <p:cNvPr id="151" name="Google Shape;151;p4"/>
          <p:cNvSpPr txBox="1">
            <a:spLocks noGrp="1"/>
          </p:cNvSpPr>
          <p:nvPr>
            <p:ph type="sldNum" idx="12"/>
          </p:nvPr>
        </p:nvSpPr>
        <p:spPr>
          <a:xfrm>
            <a:off x="8077200" y="6658611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pic>
        <p:nvPicPr>
          <p:cNvPr id="152" name="Google Shape;15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5323" y="1770649"/>
            <a:ext cx="7623941" cy="36264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0;p7">
            <a:extLst>
              <a:ext uri="{FF2B5EF4-FFF2-40B4-BE49-F238E27FC236}">
                <a16:creationId xmlns:a16="http://schemas.microsoft.com/office/drawing/2014/main" id="{56D5CC73-C41C-4AB8-A39E-2C3FD7585C85}"/>
              </a:ext>
            </a:extLst>
          </p:cNvPr>
          <p:cNvSpPr txBox="1"/>
          <p:nvPr/>
        </p:nvSpPr>
        <p:spPr>
          <a:xfrm>
            <a:off x="457200" y="6658612"/>
            <a:ext cx="4001784" cy="32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"/>
          <p:cNvSpPr/>
          <p:nvPr/>
        </p:nvSpPr>
        <p:spPr>
          <a:xfrm>
            <a:off x="6714751" y="3849221"/>
            <a:ext cx="1775011" cy="1274367"/>
          </a:xfrm>
          <a:prstGeom prst="rect">
            <a:avLst/>
          </a:prstGeom>
          <a:gradFill>
            <a:gsLst>
              <a:gs pos="0">
                <a:srgbClr val="394B60"/>
              </a:gs>
              <a:gs pos="34000">
                <a:srgbClr val="3A4B5F"/>
              </a:gs>
              <a:gs pos="70000">
                <a:srgbClr val="42546A"/>
              </a:gs>
              <a:gs pos="100000">
                <a:srgbClr val="4B5A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"/>
          <p:cNvSpPr txBox="1">
            <a:spLocks noGrp="1"/>
          </p:cNvSpPr>
          <p:nvPr>
            <p:ph type="title"/>
          </p:nvPr>
        </p:nvSpPr>
        <p:spPr>
          <a:xfrm>
            <a:off x="421814" y="152611"/>
            <a:ext cx="8502162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LEDGENDD™ = Blockchain + Digital Rights Management (DRM)</a:t>
            </a:r>
            <a:endParaRPr/>
          </a:p>
        </p:txBody>
      </p:sp>
      <p:sp>
        <p:nvSpPr>
          <p:cNvPr id="159" name="Google Shape;159;p5"/>
          <p:cNvSpPr txBox="1">
            <a:spLocks noGrp="1"/>
          </p:cNvSpPr>
          <p:nvPr>
            <p:ph type="body" idx="1"/>
          </p:nvPr>
        </p:nvSpPr>
        <p:spPr>
          <a:xfrm>
            <a:off x="441474" y="1357717"/>
            <a:ext cx="8502162" cy="1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563" lvl="0" indent="-1825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•"/>
            </a:pPr>
            <a:r>
              <a:rPr lang="en-US" sz="1800" dirty="0"/>
              <a:t>Music Service: “Sell music and enforce license terms”</a:t>
            </a:r>
            <a:endParaRPr dirty="0"/>
          </a:p>
          <a:p>
            <a:pPr marL="457200" lvl="1" indent="-182563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Char char="•"/>
            </a:pPr>
            <a:r>
              <a:rPr lang="en-US" sz="1200" dirty="0"/>
              <a:t>Proprietary Format + Proprietary Client</a:t>
            </a:r>
            <a:endParaRPr dirty="0"/>
          </a:p>
          <a:p>
            <a:pPr marL="182563" lvl="0" indent="-18256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</a:pPr>
            <a:r>
              <a:rPr lang="en-US" sz="1800" dirty="0"/>
              <a:t>DTIC: “Monitor and control information distribution”</a:t>
            </a:r>
            <a:endParaRPr dirty="0"/>
          </a:p>
          <a:p>
            <a:pPr marL="457200" lvl="1" indent="-182563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Char char="•"/>
            </a:pPr>
            <a:r>
              <a:rPr lang="en-US" sz="1200" dirty="0"/>
              <a:t>Open document format + No Mobile Code</a:t>
            </a:r>
            <a:endParaRPr dirty="0"/>
          </a:p>
        </p:txBody>
      </p:sp>
      <p:sp>
        <p:nvSpPr>
          <p:cNvPr id="160" name="Google Shape;160;p5"/>
          <p:cNvSpPr txBox="1">
            <a:spLocks noGrp="1"/>
          </p:cNvSpPr>
          <p:nvPr>
            <p:ph type="sldNum" idx="12"/>
          </p:nvPr>
        </p:nvSpPr>
        <p:spPr>
          <a:xfrm>
            <a:off x="8061474" y="6637663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61" name="Google Shape;161;p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5"/>
          <p:cNvSpPr/>
          <p:nvPr/>
        </p:nvSpPr>
        <p:spPr>
          <a:xfrm>
            <a:off x="0" y="3619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mbria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822869" y="3852201"/>
            <a:ext cx="1775011" cy="1274367"/>
          </a:xfrm>
          <a:prstGeom prst="rect">
            <a:avLst/>
          </a:prstGeom>
          <a:gradFill>
            <a:gsLst>
              <a:gs pos="0">
                <a:srgbClr val="394B60"/>
              </a:gs>
              <a:gs pos="34000">
                <a:srgbClr val="3A4B5F"/>
              </a:gs>
              <a:gs pos="70000">
                <a:srgbClr val="42546A"/>
              </a:gs>
              <a:gs pos="100000">
                <a:srgbClr val="4B5A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"/>
          <p:cNvSpPr/>
          <p:nvPr/>
        </p:nvSpPr>
        <p:spPr>
          <a:xfrm>
            <a:off x="3600354" y="5032686"/>
            <a:ext cx="1775011" cy="1274367"/>
          </a:xfrm>
          <a:prstGeom prst="rect">
            <a:avLst/>
          </a:prstGeom>
          <a:gradFill>
            <a:gsLst>
              <a:gs pos="0">
                <a:srgbClr val="394B60"/>
              </a:gs>
              <a:gs pos="34000">
                <a:srgbClr val="3A4B5F"/>
              </a:gs>
              <a:gs pos="70000">
                <a:srgbClr val="42546A"/>
              </a:gs>
              <a:gs pos="100000">
                <a:srgbClr val="4B5A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License Management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"/>
          <p:cNvSpPr/>
          <p:nvPr/>
        </p:nvSpPr>
        <p:spPr>
          <a:xfrm>
            <a:off x="4006868" y="5197633"/>
            <a:ext cx="1108865" cy="794703"/>
          </a:xfrm>
          <a:prstGeom prst="rect">
            <a:avLst/>
          </a:prstGeom>
          <a:gradFill>
            <a:gsLst>
              <a:gs pos="0">
                <a:srgbClr val="C1C9C4"/>
              </a:gs>
              <a:gs pos="45000">
                <a:srgbClr val="D3D9D4"/>
              </a:gs>
              <a:gs pos="100000">
                <a:srgbClr val="E6E9E8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Dissemination Metadata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5"/>
          <p:cNvSpPr/>
          <p:nvPr/>
        </p:nvSpPr>
        <p:spPr>
          <a:xfrm>
            <a:off x="3610509" y="2928326"/>
            <a:ext cx="1775011" cy="1367865"/>
          </a:xfrm>
          <a:prstGeom prst="rect">
            <a:avLst/>
          </a:prstGeom>
          <a:gradFill>
            <a:gsLst>
              <a:gs pos="0">
                <a:srgbClr val="394B60"/>
              </a:gs>
              <a:gs pos="34000">
                <a:srgbClr val="3A4B5F"/>
              </a:gs>
              <a:gs pos="70000">
                <a:srgbClr val="42546A"/>
              </a:gs>
              <a:gs pos="100000">
                <a:srgbClr val="4B5A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Channel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"/>
          <p:cNvSpPr/>
          <p:nvPr/>
        </p:nvSpPr>
        <p:spPr>
          <a:xfrm>
            <a:off x="4001697" y="3389726"/>
            <a:ext cx="1108865" cy="792370"/>
          </a:xfrm>
          <a:prstGeom prst="rect">
            <a:avLst/>
          </a:prstGeom>
          <a:gradFill>
            <a:gsLst>
              <a:gs pos="0">
                <a:srgbClr val="C1C9C4"/>
              </a:gs>
              <a:gs pos="45000">
                <a:srgbClr val="D3D9D4"/>
              </a:gs>
              <a:gs pos="100000">
                <a:srgbClr val="E6E9E8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Encrypted Content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8" name="Google Shape;168;p5"/>
          <p:cNvCxnSpPr>
            <a:stCxn id="169" idx="3"/>
            <a:endCxn id="166" idx="1"/>
          </p:cNvCxnSpPr>
          <p:nvPr/>
        </p:nvCxnSpPr>
        <p:spPr>
          <a:xfrm rot="10800000" flipH="1">
            <a:off x="2046650" y="3612389"/>
            <a:ext cx="1563900" cy="936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70" name="Google Shape;170;p5"/>
          <p:cNvCxnSpPr>
            <a:stCxn id="169" idx="3"/>
            <a:endCxn id="164" idx="1"/>
          </p:cNvCxnSpPr>
          <p:nvPr/>
        </p:nvCxnSpPr>
        <p:spPr>
          <a:xfrm>
            <a:off x="2046650" y="4548389"/>
            <a:ext cx="1553700" cy="1121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71" name="Google Shape;171;p5"/>
          <p:cNvCxnSpPr>
            <a:stCxn id="166" idx="3"/>
            <a:endCxn id="157" idx="1"/>
          </p:cNvCxnSpPr>
          <p:nvPr/>
        </p:nvCxnSpPr>
        <p:spPr>
          <a:xfrm>
            <a:off x="5385520" y="3612259"/>
            <a:ext cx="1329300" cy="874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172" name="Google Shape;172;p5" descr="Lock clipart red lock, Picture #1565270 lock clipart red lo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7777" y="5048079"/>
            <a:ext cx="341516" cy="3415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5" descr="Locksmith, Lock &amp; Key Services | Baton Rouge, Prairieville &amp; Baker, L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61220" y="3263580"/>
            <a:ext cx="274630" cy="274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5" descr="Key password unlock icon - Security Double Colour Blue Black Vol 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83390" y="5239924"/>
            <a:ext cx="355061" cy="355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5" descr="Content Icon Png at GetDrawings | Free downloa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23986" y="3612259"/>
            <a:ext cx="274630" cy="274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5" descr="Content Icon Png at GetDrawings | Free downloa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38778" y="4244453"/>
            <a:ext cx="607872" cy="607872"/>
          </a:xfrm>
          <a:prstGeom prst="rect">
            <a:avLst/>
          </a:prstGeom>
          <a:solidFill>
            <a:schemeClr val="lt1"/>
          </a:solidFill>
          <a:ln w="264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cxnSp>
        <p:nvCxnSpPr>
          <p:cNvPr id="176" name="Google Shape;176;p5"/>
          <p:cNvCxnSpPr>
            <a:stCxn id="164" idx="3"/>
            <a:endCxn id="157" idx="1"/>
          </p:cNvCxnSpPr>
          <p:nvPr/>
        </p:nvCxnSpPr>
        <p:spPr>
          <a:xfrm rot="10800000" flipH="1">
            <a:off x="5375365" y="4486370"/>
            <a:ext cx="1339500" cy="1183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77" name="Google Shape;177;p5"/>
          <p:cNvSpPr/>
          <p:nvPr/>
        </p:nvSpPr>
        <p:spPr>
          <a:xfrm>
            <a:off x="7141361" y="4152204"/>
            <a:ext cx="1108865" cy="792370"/>
          </a:xfrm>
          <a:prstGeom prst="rect">
            <a:avLst/>
          </a:prstGeom>
          <a:gradFill>
            <a:gsLst>
              <a:gs pos="0">
                <a:srgbClr val="C1C9C4"/>
              </a:gs>
              <a:gs pos="45000">
                <a:srgbClr val="D3D9D4"/>
              </a:gs>
              <a:gs pos="100000">
                <a:srgbClr val="E6E9E8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p5" descr="Content Icon Png at GetDrawings | Free downloa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95794" y="4324297"/>
            <a:ext cx="274630" cy="274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5" descr="Key private unlock icon - Security Double Color Red And Black Vol 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01985" y="3999004"/>
            <a:ext cx="420438" cy="42043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90;p7">
            <a:extLst>
              <a:ext uri="{FF2B5EF4-FFF2-40B4-BE49-F238E27FC236}">
                <a16:creationId xmlns:a16="http://schemas.microsoft.com/office/drawing/2014/main" id="{2248FD60-9E47-E273-3094-4EE8D830BE96}"/>
              </a:ext>
            </a:extLst>
          </p:cNvPr>
          <p:cNvSpPr txBox="1"/>
          <p:nvPr/>
        </p:nvSpPr>
        <p:spPr>
          <a:xfrm>
            <a:off x="457200" y="6658612"/>
            <a:ext cx="3979863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"/>
          <p:cNvSpPr/>
          <p:nvPr/>
        </p:nvSpPr>
        <p:spPr>
          <a:xfrm>
            <a:off x="3015324" y="1565030"/>
            <a:ext cx="5827734" cy="4598377"/>
          </a:xfrm>
          <a:prstGeom prst="cloud">
            <a:avLst/>
          </a:prstGeom>
          <a:solidFill>
            <a:srgbClr val="B1BAC5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Cloud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6"/>
          <p:cNvSpPr/>
          <p:nvPr/>
        </p:nvSpPr>
        <p:spPr>
          <a:xfrm>
            <a:off x="4871272" y="1872761"/>
            <a:ext cx="3773773" cy="3112477"/>
          </a:xfrm>
          <a:prstGeom prst="rect">
            <a:avLst/>
          </a:prstGeom>
          <a:gradFill>
            <a:gsLst>
              <a:gs pos="0">
                <a:srgbClr val="C1C9C4">
                  <a:alpha val="60000"/>
                </a:srgbClr>
              </a:gs>
              <a:gs pos="45000">
                <a:srgbClr val="D3D9D4">
                  <a:alpha val="60000"/>
                </a:srgbClr>
              </a:gs>
              <a:gs pos="100000">
                <a:srgbClr val="E6E9E8">
                  <a:alpha val="60000"/>
                </a:srgbClr>
              </a:gs>
            </a:gsLst>
            <a:lin ang="16200000" scaled="0"/>
          </a:gradFill>
          <a:ln w="9525" cap="flat" cmpd="sng">
            <a:solidFill>
              <a:srgbClr val="8E9E9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Managed Blockchain (PaaS)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6"/>
          <p:cNvSpPr txBox="1">
            <a:spLocks noGrp="1"/>
          </p:cNvSpPr>
          <p:nvPr>
            <p:ph type="title"/>
          </p:nvPr>
        </p:nvSpPr>
        <p:spPr>
          <a:xfrm>
            <a:off x="457200" y="-62651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 dirty="0"/>
              <a:t>Leveraging Cloud for Technology Development</a:t>
            </a:r>
            <a:endParaRPr dirty="0"/>
          </a:p>
        </p:txBody>
      </p:sp>
      <p:sp>
        <p:nvSpPr>
          <p:cNvPr id="222" name="Google Shape;222;p16"/>
          <p:cNvSpPr/>
          <p:nvPr/>
        </p:nvSpPr>
        <p:spPr>
          <a:xfrm>
            <a:off x="2946236" y="1872761"/>
            <a:ext cx="1783977" cy="3112477"/>
          </a:xfrm>
          <a:prstGeom prst="rect">
            <a:avLst/>
          </a:prstGeom>
          <a:gradFill>
            <a:gsLst>
              <a:gs pos="0">
                <a:srgbClr val="C1C9C4">
                  <a:alpha val="60000"/>
                </a:srgbClr>
              </a:gs>
              <a:gs pos="45000">
                <a:srgbClr val="D3D9D4">
                  <a:alpha val="60000"/>
                </a:srgbClr>
              </a:gs>
              <a:gs pos="100000">
                <a:srgbClr val="E6E9E8">
                  <a:alpha val="60000"/>
                </a:srgbClr>
              </a:gs>
            </a:gsLst>
            <a:lin ang="16200000" scaled="0"/>
          </a:gradFill>
          <a:ln w="9525" cap="flat" cmpd="sng">
            <a:solidFill>
              <a:srgbClr val="8E9E9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Computing Instances (IaaS)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6"/>
          <p:cNvSpPr/>
          <p:nvPr/>
        </p:nvSpPr>
        <p:spPr>
          <a:xfrm>
            <a:off x="3219410" y="2429146"/>
            <a:ext cx="1329145" cy="229831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NIRA Client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(ledgendd.com)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6"/>
          <p:cNvSpPr/>
          <p:nvPr/>
        </p:nvSpPr>
        <p:spPr>
          <a:xfrm>
            <a:off x="5085368" y="2445924"/>
            <a:ext cx="1415562" cy="232792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 (“NIRA”)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6"/>
          <p:cNvSpPr/>
          <p:nvPr/>
        </p:nvSpPr>
        <p:spPr>
          <a:xfrm>
            <a:off x="7054098" y="2436705"/>
            <a:ext cx="1415562" cy="234232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Managed HyperLedger Instance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6"/>
          <p:cNvSpPr/>
          <p:nvPr/>
        </p:nvSpPr>
        <p:spPr>
          <a:xfrm>
            <a:off x="7150813" y="4088266"/>
            <a:ext cx="1222131" cy="481954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Orderer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6"/>
          <p:cNvSpPr/>
          <p:nvPr/>
        </p:nvSpPr>
        <p:spPr>
          <a:xfrm>
            <a:off x="5186395" y="2969818"/>
            <a:ext cx="1222131" cy="48987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Certificate Authority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5236323" y="4080347"/>
            <a:ext cx="1198663" cy="48987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Peer Node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6"/>
          <p:cNvSpPr/>
          <p:nvPr/>
        </p:nvSpPr>
        <p:spPr>
          <a:xfrm>
            <a:off x="3272570" y="4078673"/>
            <a:ext cx="1222131" cy="48987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HyperLedger SDK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6"/>
          <p:cNvSpPr/>
          <p:nvPr/>
        </p:nvSpPr>
        <p:spPr>
          <a:xfrm>
            <a:off x="3272570" y="2970308"/>
            <a:ext cx="1222131" cy="48987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Document Repository Web App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1" name="Google Shape;231;p16"/>
          <p:cNvCxnSpPr>
            <a:stCxn id="230" idx="2"/>
            <a:endCxn id="229" idx="0"/>
          </p:cNvCxnSpPr>
          <p:nvPr/>
        </p:nvCxnSpPr>
        <p:spPr>
          <a:xfrm>
            <a:off x="3883636" y="3460181"/>
            <a:ext cx="0" cy="6186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</p:cxnSp>
      <p:pic>
        <p:nvPicPr>
          <p:cNvPr id="232" name="Google Shape;232;p16" descr="Image result for computer avata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121" y="2956665"/>
            <a:ext cx="510457" cy="51716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6"/>
          <p:cNvSpPr txBox="1"/>
          <p:nvPr/>
        </p:nvSpPr>
        <p:spPr>
          <a:xfrm>
            <a:off x="534121" y="3473825"/>
            <a:ext cx="482824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US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4" name="Google Shape;234;p16"/>
          <p:cNvCxnSpPr>
            <a:stCxn id="229" idx="3"/>
            <a:endCxn id="227" idx="1"/>
          </p:cNvCxnSpPr>
          <p:nvPr/>
        </p:nvCxnSpPr>
        <p:spPr>
          <a:xfrm rot="10800000" flipH="1">
            <a:off x="4494701" y="3214810"/>
            <a:ext cx="691800" cy="1108800"/>
          </a:xfrm>
          <a:prstGeom prst="straightConnector1">
            <a:avLst/>
          </a:prstGeom>
          <a:noFill/>
          <a:ln w="9525" cap="flat" cmpd="sng">
            <a:solidFill>
              <a:srgbClr val="27273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35" name="Google Shape;235;p16"/>
          <p:cNvCxnSpPr>
            <a:stCxn id="229" idx="3"/>
            <a:endCxn id="228" idx="1"/>
          </p:cNvCxnSpPr>
          <p:nvPr/>
        </p:nvCxnSpPr>
        <p:spPr>
          <a:xfrm>
            <a:off x="4494701" y="4323610"/>
            <a:ext cx="741600" cy="1800"/>
          </a:xfrm>
          <a:prstGeom prst="straightConnector1">
            <a:avLst/>
          </a:prstGeom>
          <a:noFill/>
          <a:ln w="9525" cap="flat" cmpd="sng">
            <a:solidFill>
              <a:srgbClr val="27273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36" name="Google Shape;236;p16"/>
          <p:cNvCxnSpPr>
            <a:stCxn id="228" idx="3"/>
            <a:endCxn id="226" idx="1"/>
          </p:cNvCxnSpPr>
          <p:nvPr/>
        </p:nvCxnSpPr>
        <p:spPr>
          <a:xfrm>
            <a:off x="6434986" y="4325284"/>
            <a:ext cx="715800" cy="3900"/>
          </a:xfrm>
          <a:prstGeom prst="straightConnector1">
            <a:avLst/>
          </a:prstGeom>
          <a:noFill/>
          <a:ln w="9525" cap="flat" cmpd="sng">
            <a:solidFill>
              <a:srgbClr val="27273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37" name="Google Shape;237;p16"/>
          <p:cNvSpPr/>
          <p:nvPr/>
        </p:nvSpPr>
        <p:spPr>
          <a:xfrm>
            <a:off x="1341814" y="2725034"/>
            <a:ext cx="1265350" cy="87322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Browser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6"/>
          <p:cNvSpPr/>
          <p:nvPr/>
        </p:nvSpPr>
        <p:spPr>
          <a:xfrm>
            <a:off x="1437526" y="2972807"/>
            <a:ext cx="1108323" cy="48987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16"/>
          <p:cNvCxnSpPr>
            <a:stCxn id="232" idx="3"/>
            <a:endCxn id="238" idx="1"/>
          </p:cNvCxnSpPr>
          <p:nvPr/>
        </p:nvCxnSpPr>
        <p:spPr>
          <a:xfrm>
            <a:off x="1044578" y="3215245"/>
            <a:ext cx="393000" cy="2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</p:cxnSp>
      <p:sp>
        <p:nvSpPr>
          <p:cNvPr id="240" name="Google Shape;240;p16"/>
          <p:cNvSpPr/>
          <p:nvPr/>
        </p:nvSpPr>
        <p:spPr>
          <a:xfrm>
            <a:off x="1317538" y="3854239"/>
            <a:ext cx="1265350" cy="87322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Browser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6"/>
          <p:cNvSpPr/>
          <p:nvPr/>
        </p:nvSpPr>
        <p:spPr>
          <a:xfrm>
            <a:off x="1418394" y="4078674"/>
            <a:ext cx="1108323" cy="48987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3741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Container Document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6"/>
          <p:cNvSpPr txBox="1"/>
          <p:nvPr/>
        </p:nvSpPr>
        <p:spPr>
          <a:xfrm>
            <a:off x="2606588" y="2939794"/>
            <a:ext cx="686406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HTML/HTTP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3" name="Google Shape;243;p16" descr="Related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6748" y="4064277"/>
            <a:ext cx="538234" cy="538234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6"/>
          <p:cNvSpPr txBox="1"/>
          <p:nvPr/>
        </p:nvSpPr>
        <p:spPr>
          <a:xfrm>
            <a:off x="402278" y="4507829"/>
            <a:ext cx="482824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US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Google Shape;245;p16"/>
          <p:cNvCxnSpPr>
            <a:stCxn id="243" idx="3"/>
            <a:endCxn id="241" idx="1"/>
          </p:cNvCxnSpPr>
          <p:nvPr/>
        </p:nvCxnSpPr>
        <p:spPr>
          <a:xfrm rot="10800000" flipH="1">
            <a:off x="924982" y="4323494"/>
            <a:ext cx="493500" cy="9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</p:cxnSp>
      <p:sp>
        <p:nvSpPr>
          <p:cNvPr id="246" name="Google Shape;246;p16"/>
          <p:cNvSpPr txBox="1"/>
          <p:nvPr/>
        </p:nvSpPr>
        <p:spPr>
          <a:xfrm>
            <a:off x="2540650" y="4057911"/>
            <a:ext cx="681597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JSON/HTTP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6"/>
          <p:cNvSpPr txBox="1"/>
          <p:nvPr/>
        </p:nvSpPr>
        <p:spPr>
          <a:xfrm>
            <a:off x="4689614" y="3521480"/>
            <a:ext cx="442750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8" name="Google Shape;248;p16"/>
          <p:cNvCxnSpPr>
            <a:stCxn id="238" idx="3"/>
            <a:endCxn id="230" idx="1"/>
          </p:cNvCxnSpPr>
          <p:nvPr/>
        </p:nvCxnSpPr>
        <p:spPr>
          <a:xfrm rot="10800000" flipH="1">
            <a:off x="2545849" y="3215344"/>
            <a:ext cx="726600" cy="2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</p:cxnSp>
      <p:cxnSp>
        <p:nvCxnSpPr>
          <p:cNvPr id="249" name="Google Shape;249;p16"/>
          <p:cNvCxnSpPr>
            <a:stCxn id="241" idx="3"/>
            <a:endCxn id="229" idx="1"/>
          </p:cNvCxnSpPr>
          <p:nvPr/>
        </p:nvCxnSpPr>
        <p:spPr>
          <a:xfrm>
            <a:off x="2526717" y="4323611"/>
            <a:ext cx="745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</p:cxnSp>
      <p:sp>
        <p:nvSpPr>
          <p:cNvPr id="250" name="Google Shape;250;p16"/>
          <p:cNvSpPr txBox="1"/>
          <p:nvPr/>
        </p:nvSpPr>
        <p:spPr>
          <a:xfrm>
            <a:off x="4689614" y="4315023"/>
            <a:ext cx="442750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GRPC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6"/>
          <p:cNvSpPr txBox="1">
            <a:spLocks noGrp="1"/>
          </p:cNvSpPr>
          <p:nvPr>
            <p:ph type="sldNum" idx="12"/>
          </p:nvPr>
        </p:nvSpPr>
        <p:spPr>
          <a:xfrm>
            <a:off x="8077200" y="6635693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8"/>
          <p:cNvSpPr txBox="1">
            <a:spLocks noGrp="1"/>
          </p:cNvSpPr>
          <p:nvPr>
            <p:ph type="title"/>
          </p:nvPr>
        </p:nvSpPr>
        <p:spPr>
          <a:xfrm>
            <a:off x="457200" y="274313"/>
            <a:ext cx="8409963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Layered Security Model for Zero-Trust</a:t>
            </a:r>
            <a:endParaRPr sz="4400"/>
          </a:p>
        </p:txBody>
      </p:sp>
      <p:pic>
        <p:nvPicPr>
          <p:cNvPr id="259" name="Google Shape;259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73" y="1863362"/>
            <a:ext cx="8070209" cy="4590438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18"/>
          <p:cNvSpPr txBox="1">
            <a:spLocks noGrp="1"/>
          </p:cNvSpPr>
          <p:nvPr>
            <p:ph type="sldNum" idx="12"/>
          </p:nvPr>
        </p:nvSpPr>
        <p:spPr>
          <a:xfrm>
            <a:off x="8077200" y="6658612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515</Words>
  <Application>Microsoft Office PowerPoint</Application>
  <PresentationFormat>On-screen Show (4:3)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Clarity</vt:lpstr>
      <vt:lpstr>LEDGER-BASED NETWORK FOR DOCUMENT DISTRIBUTION (LEDGENDD™)</vt:lpstr>
      <vt:lpstr>Information Dissemination in Defense Research Development Test and Evaluation (RDT&amp;E) Community</vt:lpstr>
      <vt:lpstr>What problems are we addressing?</vt:lpstr>
      <vt:lpstr>Why blockchain?</vt:lpstr>
      <vt:lpstr>Demonstration Scenario</vt:lpstr>
      <vt:lpstr>Demonstration</vt:lpstr>
      <vt:lpstr>LEDGENDD™ = Blockchain + Digital Rights Management (DRM)</vt:lpstr>
      <vt:lpstr>Leveraging Cloud for Technology Development</vt:lpstr>
      <vt:lpstr>Layered Security Model for Zero-Trust</vt:lpstr>
      <vt:lpstr>Next Steps: Ransomware Protection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LEDGER-BASED NETWORK FOR DOCUMENT DISTRIBUTION (LEDGENDD™)</dc:title>
  <dc:creator>Wen Zhu</dc:creator>
  <cp:lastModifiedBy>Sharon Rice</cp:lastModifiedBy>
  <cp:revision>10</cp:revision>
  <dcterms:created xsi:type="dcterms:W3CDTF">2017-05-21T18:46:04Z</dcterms:created>
  <dcterms:modified xsi:type="dcterms:W3CDTF">2022-05-31T15:22:55Z</dcterms:modified>
</cp:coreProperties>
</file>