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6"/>
  </p:notesMasterIdLst>
  <p:sldIdLst>
    <p:sldId id="256" r:id="rId5"/>
    <p:sldId id="258" r:id="rId6"/>
    <p:sldId id="257" r:id="rId7"/>
    <p:sldId id="286" r:id="rId8"/>
    <p:sldId id="259" r:id="rId9"/>
    <p:sldId id="299" r:id="rId10"/>
    <p:sldId id="262" r:id="rId11"/>
    <p:sldId id="272" r:id="rId12"/>
    <p:sldId id="287" r:id="rId13"/>
    <p:sldId id="304" r:id="rId14"/>
    <p:sldId id="290" r:id="rId15"/>
    <p:sldId id="263" r:id="rId16"/>
    <p:sldId id="291" r:id="rId17"/>
    <p:sldId id="302" r:id="rId18"/>
    <p:sldId id="293" r:id="rId19"/>
    <p:sldId id="294" r:id="rId20"/>
    <p:sldId id="295" r:id="rId21"/>
    <p:sldId id="296" r:id="rId22"/>
    <p:sldId id="298" r:id="rId23"/>
    <p:sldId id="264" r:id="rId24"/>
    <p:sldId id="26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381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7796C96-873E-24A4-6C2D-F824F806F275}" name="Maria Brady" initials="MB" userId="S::maria.brady@survice.com::8e142de7-acbc-47e9-a489-0cc2a8bbf11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0000"/>
    <a:srgbClr val="880F02"/>
    <a:srgbClr val="E0D4D2"/>
    <a:srgbClr val="FD9F95"/>
    <a:srgbClr val="FC7A6C"/>
    <a:srgbClr val="E55151"/>
    <a:srgbClr val="B2500E"/>
    <a:srgbClr val="A20000"/>
    <a:srgbClr val="D5C5A7"/>
    <a:srgbClr val="92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94660"/>
  </p:normalViewPr>
  <p:slideViewPr>
    <p:cSldViewPr snapToGrid="0" showGuides="1">
      <p:cViewPr varScale="1">
        <p:scale>
          <a:sx n="78" d="100"/>
          <a:sy n="78" d="100"/>
        </p:scale>
        <p:origin x="792" y="62"/>
      </p:cViewPr>
      <p:guideLst>
        <p:guide orient="horz" pos="2136"/>
        <p:guide pos="38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_rels/data7.xml.rels><?xml version="1.0" encoding="UTF-8" standalone="yes"?>
<Relationships xmlns="http://schemas.openxmlformats.org/package/2006/relationships"><Relationship Id="rId1" Type="http://schemas.openxmlformats.org/officeDocument/2006/relationships/image" Target="../media/image1.png"/></Relationships>
</file>

<file path=ppt/diagrams/_rels/drawing7.xml.rels><?xml version="1.0" encoding="UTF-8" standalone="yes"?>
<Relationships xmlns="http://schemas.openxmlformats.org/package/2006/relationships"><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6E3709-DA45-464C-90F2-7EE3D5E1ADB0}"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1F79C880-ED2F-4491-B7BA-45D9C7C15FF4}">
      <dgm:prSet phldrT="[Text]"/>
      <dgm:spPr/>
      <dgm:t>
        <a:bodyPr/>
        <a:lstStyle/>
        <a:p>
          <a:r>
            <a:rPr lang="en-US" dirty="0"/>
            <a:t>Prevention and Detection</a:t>
          </a:r>
        </a:p>
      </dgm:t>
    </dgm:pt>
    <dgm:pt modelId="{743FB9C4-11A0-48E9-8133-3E81115F4EEB}" type="parTrans" cxnId="{ADBC4BA2-D622-4A2E-9F44-4D3D6A9F2A40}">
      <dgm:prSet/>
      <dgm:spPr/>
      <dgm:t>
        <a:bodyPr/>
        <a:lstStyle/>
        <a:p>
          <a:endParaRPr lang="en-US"/>
        </a:p>
      </dgm:t>
    </dgm:pt>
    <dgm:pt modelId="{EE62F6DA-CB7A-49A6-97A9-AFBB8677CD47}" type="sibTrans" cxnId="{ADBC4BA2-D622-4A2E-9F44-4D3D6A9F2A40}">
      <dgm:prSet/>
      <dgm:spPr/>
      <dgm:t>
        <a:bodyPr/>
        <a:lstStyle/>
        <a:p>
          <a:endParaRPr lang="en-US"/>
        </a:p>
      </dgm:t>
    </dgm:pt>
    <dgm:pt modelId="{0E3635FF-DE6B-473A-8B5B-5B3FA031F7E2}">
      <dgm:prSet phldrT="[Text]"/>
      <dgm:spPr/>
      <dgm:t>
        <a:bodyPr/>
        <a:lstStyle/>
        <a:p>
          <a:r>
            <a:rPr lang="en-US" dirty="0"/>
            <a:t>Education</a:t>
          </a:r>
        </a:p>
      </dgm:t>
    </dgm:pt>
    <dgm:pt modelId="{D49CCC7C-2365-4D5B-B653-9252AB0E0465}" type="parTrans" cxnId="{A72387C4-FF55-499F-B933-DD2D50814497}">
      <dgm:prSet/>
      <dgm:spPr/>
      <dgm:t>
        <a:bodyPr/>
        <a:lstStyle/>
        <a:p>
          <a:endParaRPr lang="en-US"/>
        </a:p>
      </dgm:t>
    </dgm:pt>
    <dgm:pt modelId="{148E35FB-60A0-4DD1-9059-A9ECEC5B0E11}" type="sibTrans" cxnId="{A72387C4-FF55-499F-B933-DD2D50814497}">
      <dgm:prSet/>
      <dgm:spPr/>
      <dgm:t>
        <a:bodyPr/>
        <a:lstStyle/>
        <a:p>
          <a:endParaRPr lang="en-US"/>
        </a:p>
      </dgm:t>
    </dgm:pt>
    <dgm:pt modelId="{E28D3417-B631-4928-8F50-E5C8DE6E19EA}">
      <dgm:prSet phldrT="[Text]"/>
      <dgm:spPr/>
      <dgm:t>
        <a:bodyPr/>
        <a:lstStyle/>
        <a:p>
          <a:r>
            <a:rPr lang="en-US" dirty="0"/>
            <a:t>Vulnerability Self-Assessments</a:t>
          </a:r>
        </a:p>
      </dgm:t>
    </dgm:pt>
    <dgm:pt modelId="{351C26B7-6C8F-4A45-9071-812C1C445C39}" type="parTrans" cxnId="{DA2C34AF-DC90-41A6-B474-8EB4E7219FE3}">
      <dgm:prSet/>
      <dgm:spPr/>
      <dgm:t>
        <a:bodyPr/>
        <a:lstStyle/>
        <a:p>
          <a:endParaRPr lang="en-US"/>
        </a:p>
      </dgm:t>
    </dgm:pt>
    <dgm:pt modelId="{C012B9A2-936C-4E1C-86DB-DBF320224E7A}" type="sibTrans" cxnId="{DA2C34AF-DC90-41A6-B474-8EB4E7219FE3}">
      <dgm:prSet/>
      <dgm:spPr/>
      <dgm:t>
        <a:bodyPr/>
        <a:lstStyle/>
        <a:p>
          <a:endParaRPr lang="en-US"/>
        </a:p>
      </dgm:t>
    </dgm:pt>
    <dgm:pt modelId="{D5076AAD-42E7-4E57-8B74-51DCD23A744B}">
      <dgm:prSet/>
      <dgm:spPr/>
      <dgm:t>
        <a:bodyPr/>
        <a:lstStyle/>
        <a:p>
          <a:r>
            <a:rPr lang="en-US" dirty="0"/>
            <a:t>Continuous Monitoring</a:t>
          </a:r>
        </a:p>
      </dgm:t>
    </dgm:pt>
    <dgm:pt modelId="{7D84A3F3-E0BA-4586-82F3-804F54A6B62D}" type="parTrans" cxnId="{385183C3-8757-4189-B3D2-F916359575D4}">
      <dgm:prSet/>
      <dgm:spPr/>
      <dgm:t>
        <a:bodyPr/>
        <a:lstStyle/>
        <a:p>
          <a:endParaRPr lang="en-US"/>
        </a:p>
      </dgm:t>
    </dgm:pt>
    <dgm:pt modelId="{27C2B62E-97A7-490C-86FD-0CF3F8D92D5A}" type="sibTrans" cxnId="{385183C3-8757-4189-B3D2-F916359575D4}">
      <dgm:prSet/>
      <dgm:spPr/>
      <dgm:t>
        <a:bodyPr/>
        <a:lstStyle/>
        <a:p>
          <a:endParaRPr lang="en-US"/>
        </a:p>
      </dgm:t>
    </dgm:pt>
    <dgm:pt modelId="{46E2D44D-E61E-4E45-B2FE-C26F0A03887D}" type="pres">
      <dgm:prSet presAssocID="{AB6E3709-DA45-464C-90F2-7EE3D5E1ADB0}" presName="cycle" presStyleCnt="0">
        <dgm:presLayoutVars>
          <dgm:dir/>
          <dgm:resizeHandles val="exact"/>
        </dgm:presLayoutVars>
      </dgm:prSet>
      <dgm:spPr/>
    </dgm:pt>
    <dgm:pt modelId="{5AA46798-CF5D-4B2E-BE54-C5BF7D7DDDAA}" type="pres">
      <dgm:prSet presAssocID="{1F79C880-ED2F-4491-B7BA-45D9C7C15FF4}" presName="node" presStyleLbl="node1" presStyleIdx="0" presStyleCnt="4">
        <dgm:presLayoutVars>
          <dgm:bulletEnabled val="1"/>
        </dgm:presLayoutVars>
      </dgm:prSet>
      <dgm:spPr/>
    </dgm:pt>
    <dgm:pt modelId="{193646BF-CE6E-494D-B542-66C7027F294B}" type="pres">
      <dgm:prSet presAssocID="{1F79C880-ED2F-4491-B7BA-45D9C7C15FF4}" presName="spNode" presStyleCnt="0"/>
      <dgm:spPr/>
    </dgm:pt>
    <dgm:pt modelId="{08D2A094-223A-45B5-A98F-98363E6237DB}" type="pres">
      <dgm:prSet presAssocID="{EE62F6DA-CB7A-49A6-97A9-AFBB8677CD47}" presName="sibTrans" presStyleLbl="sibTrans1D1" presStyleIdx="0" presStyleCnt="4"/>
      <dgm:spPr/>
    </dgm:pt>
    <dgm:pt modelId="{A20B703E-9DED-4FF2-B812-6A2D60BEAF53}" type="pres">
      <dgm:prSet presAssocID="{D5076AAD-42E7-4E57-8B74-51DCD23A744B}" presName="node" presStyleLbl="node1" presStyleIdx="1" presStyleCnt="4">
        <dgm:presLayoutVars>
          <dgm:bulletEnabled val="1"/>
        </dgm:presLayoutVars>
      </dgm:prSet>
      <dgm:spPr/>
    </dgm:pt>
    <dgm:pt modelId="{2929824A-057C-4A0F-820F-8E3EC3786310}" type="pres">
      <dgm:prSet presAssocID="{D5076AAD-42E7-4E57-8B74-51DCD23A744B}" presName="spNode" presStyleCnt="0"/>
      <dgm:spPr/>
    </dgm:pt>
    <dgm:pt modelId="{869E31E0-FE1D-4B78-84C9-73C44B5EDA59}" type="pres">
      <dgm:prSet presAssocID="{27C2B62E-97A7-490C-86FD-0CF3F8D92D5A}" presName="sibTrans" presStyleLbl="sibTrans1D1" presStyleIdx="1" presStyleCnt="4"/>
      <dgm:spPr/>
    </dgm:pt>
    <dgm:pt modelId="{17578F9B-EF3C-4D03-8A3D-17B9FC92A5EC}" type="pres">
      <dgm:prSet presAssocID="{0E3635FF-DE6B-473A-8B5B-5B3FA031F7E2}" presName="node" presStyleLbl="node1" presStyleIdx="2" presStyleCnt="4">
        <dgm:presLayoutVars>
          <dgm:bulletEnabled val="1"/>
        </dgm:presLayoutVars>
      </dgm:prSet>
      <dgm:spPr/>
    </dgm:pt>
    <dgm:pt modelId="{0DD6DA9F-0358-46E3-A81A-07DD88DF8978}" type="pres">
      <dgm:prSet presAssocID="{0E3635FF-DE6B-473A-8B5B-5B3FA031F7E2}" presName="spNode" presStyleCnt="0"/>
      <dgm:spPr/>
    </dgm:pt>
    <dgm:pt modelId="{708C34C0-C93E-458B-9855-34772EE30FE7}" type="pres">
      <dgm:prSet presAssocID="{148E35FB-60A0-4DD1-9059-A9ECEC5B0E11}" presName="sibTrans" presStyleLbl="sibTrans1D1" presStyleIdx="2" presStyleCnt="4"/>
      <dgm:spPr/>
    </dgm:pt>
    <dgm:pt modelId="{68262F11-39F1-4E99-A81E-9FFD42A6929E}" type="pres">
      <dgm:prSet presAssocID="{E28D3417-B631-4928-8F50-E5C8DE6E19EA}" presName="node" presStyleLbl="node1" presStyleIdx="3" presStyleCnt="4">
        <dgm:presLayoutVars>
          <dgm:bulletEnabled val="1"/>
        </dgm:presLayoutVars>
      </dgm:prSet>
      <dgm:spPr/>
    </dgm:pt>
    <dgm:pt modelId="{FE4E45D3-52E2-4394-85ED-6D5306748D68}" type="pres">
      <dgm:prSet presAssocID="{E28D3417-B631-4928-8F50-E5C8DE6E19EA}" presName="spNode" presStyleCnt="0"/>
      <dgm:spPr/>
    </dgm:pt>
    <dgm:pt modelId="{CAAF5902-304D-4D24-A22C-FFE83622715B}" type="pres">
      <dgm:prSet presAssocID="{C012B9A2-936C-4E1C-86DB-DBF320224E7A}" presName="sibTrans" presStyleLbl="sibTrans1D1" presStyleIdx="3" presStyleCnt="4"/>
      <dgm:spPr/>
    </dgm:pt>
  </dgm:ptLst>
  <dgm:cxnLst>
    <dgm:cxn modelId="{90BF5616-F310-4C7B-86AA-E1E4892734EE}" type="presOf" srcId="{C012B9A2-936C-4E1C-86DB-DBF320224E7A}" destId="{CAAF5902-304D-4D24-A22C-FFE83622715B}" srcOrd="0" destOrd="0" presId="urn:microsoft.com/office/officeart/2005/8/layout/cycle5"/>
    <dgm:cxn modelId="{E918AD73-DBE0-4D09-924D-A3DB9856D143}" type="presOf" srcId="{0E3635FF-DE6B-473A-8B5B-5B3FA031F7E2}" destId="{17578F9B-EF3C-4D03-8A3D-17B9FC92A5EC}" srcOrd="0" destOrd="0" presId="urn:microsoft.com/office/officeart/2005/8/layout/cycle5"/>
    <dgm:cxn modelId="{2EFAAE53-8855-4BA5-B49C-1900F34D0F33}" type="presOf" srcId="{EE62F6DA-CB7A-49A6-97A9-AFBB8677CD47}" destId="{08D2A094-223A-45B5-A98F-98363E6237DB}" srcOrd="0" destOrd="0" presId="urn:microsoft.com/office/officeart/2005/8/layout/cycle5"/>
    <dgm:cxn modelId="{02ED6A84-A6E3-48E7-8A65-E9AD6CDCCA35}" type="presOf" srcId="{AB6E3709-DA45-464C-90F2-7EE3D5E1ADB0}" destId="{46E2D44D-E61E-4E45-B2FE-C26F0A03887D}" srcOrd="0" destOrd="0" presId="urn:microsoft.com/office/officeart/2005/8/layout/cycle5"/>
    <dgm:cxn modelId="{21B11889-EBF5-4A02-8C32-F4C100CF70AD}" type="presOf" srcId="{D5076AAD-42E7-4E57-8B74-51DCD23A744B}" destId="{A20B703E-9DED-4FF2-B812-6A2D60BEAF53}" srcOrd="0" destOrd="0" presId="urn:microsoft.com/office/officeart/2005/8/layout/cycle5"/>
    <dgm:cxn modelId="{46A9BB9E-A8D8-48EB-87BA-08BA2139382B}" type="presOf" srcId="{E28D3417-B631-4928-8F50-E5C8DE6E19EA}" destId="{68262F11-39F1-4E99-A81E-9FFD42A6929E}" srcOrd="0" destOrd="0" presId="urn:microsoft.com/office/officeart/2005/8/layout/cycle5"/>
    <dgm:cxn modelId="{ADBC4BA2-D622-4A2E-9F44-4D3D6A9F2A40}" srcId="{AB6E3709-DA45-464C-90F2-7EE3D5E1ADB0}" destId="{1F79C880-ED2F-4491-B7BA-45D9C7C15FF4}" srcOrd="0" destOrd="0" parTransId="{743FB9C4-11A0-48E9-8133-3E81115F4EEB}" sibTransId="{EE62F6DA-CB7A-49A6-97A9-AFBB8677CD47}"/>
    <dgm:cxn modelId="{DA2C34AF-DC90-41A6-B474-8EB4E7219FE3}" srcId="{AB6E3709-DA45-464C-90F2-7EE3D5E1ADB0}" destId="{E28D3417-B631-4928-8F50-E5C8DE6E19EA}" srcOrd="3" destOrd="0" parTransId="{351C26B7-6C8F-4A45-9071-812C1C445C39}" sibTransId="{C012B9A2-936C-4E1C-86DB-DBF320224E7A}"/>
    <dgm:cxn modelId="{D8CBC4B6-88EA-4877-B6F8-2243EAF8832E}" type="presOf" srcId="{1F79C880-ED2F-4491-B7BA-45D9C7C15FF4}" destId="{5AA46798-CF5D-4B2E-BE54-C5BF7D7DDDAA}" srcOrd="0" destOrd="0" presId="urn:microsoft.com/office/officeart/2005/8/layout/cycle5"/>
    <dgm:cxn modelId="{30D9D7BA-5B9C-4011-8D37-1E2B7A668CCB}" type="presOf" srcId="{27C2B62E-97A7-490C-86FD-0CF3F8D92D5A}" destId="{869E31E0-FE1D-4B78-84C9-73C44B5EDA59}" srcOrd="0" destOrd="0" presId="urn:microsoft.com/office/officeart/2005/8/layout/cycle5"/>
    <dgm:cxn modelId="{385183C3-8757-4189-B3D2-F916359575D4}" srcId="{AB6E3709-DA45-464C-90F2-7EE3D5E1ADB0}" destId="{D5076AAD-42E7-4E57-8B74-51DCD23A744B}" srcOrd="1" destOrd="0" parTransId="{7D84A3F3-E0BA-4586-82F3-804F54A6B62D}" sibTransId="{27C2B62E-97A7-490C-86FD-0CF3F8D92D5A}"/>
    <dgm:cxn modelId="{A72387C4-FF55-499F-B933-DD2D50814497}" srcId="{AB6E3709-DA45-464C-90F2-7EE3D5E1ADB0}" destId="{0E3635FF-DE6B-473A-8B5B-5B3FA031F7E2}" srcOrd="2" destOrd="0" parTransId="{D49CCC7C-2365-4D5B-B653-9252AB0E0465}" sibTransId="{148E35FB-60A0-4DD1-9059-A9ECEC5B0E11}"/>
    <dgm:cxn modelId="{9B5CADD9-D009-4350-A904-8E89A0756613}" type="presOf" srcId="{148E35FB-60A0-4DD1-9059-A9ECEC5B0E11}" destId="{708C34C0-C93E-458B-9855-34772EE30FE7}" srcOrd="0" destOrd="0" presId="urn:microsoft.com/office/officeart/2005/8/layout/cycle5"/>
    <dgm:cxn modelId="{776010F2-6DB1-4E27-92EF-3ED68FB8C041}" type="presParOf" srcId="{46E2D44D-E61E-4E45-B2FE-C26F0A03887D}" destId="{5AA46798-CF5D-4B2E-BE54-C5BF7D7DDDAA}" srcOrd="0" destOrd="0" presId="urn:microsoft.com/office/officeart/2005/8/layout/cycle5"/>
    <dgm:cxn modelId="{54A58C21-D347-4ABB-AC56-57FF06C56DA0}" type="presParOf" srcId="{46E2D44D-E61E-4E45-B2FE-C26F0A03887D}" destId="{193646BF-CE6E-494D-B542-66C7027F294B}" srcOrd="1" destOrd="0" presId="urn:microsoft.com/office/officeart/2005/8/layout/cycle5"/>
    <dgm:cxn modelId="{C8CF5B65-D1FA-41A2-9AAE-C22CA47AD555}" type="presParOf" srcId="{46E2D44D-E61E-4E45-B2FE-C26F0A03887D}" destId="{08D2A094-223A-45B5-A98F-98363E6237DB}" srcOrd="2" destOrd="0" presId="urn:microsoft.com/office/officeart/2005/8/layout/cycle5"/>
    <dgm:cxn modelId="{6C9CCCA2-4B5B-47FE-9023-C4BEF087BBF1}" type="presParOf" srcId="{46E2D44D-E61E-4E45-B2FE-C26F0A03887D}" destId="{A20B703E-9DED-4FF2-B812-6A2D60BEAF53}" srcOrd="3" destOrd="0" presId="urn:microsoft.com/office/officeart/2005/8/layout/cycle5"/>
    <dgm:cxn modelId="{E4D24D46-C898-4AA9-A006-E1BE6F880285}" type="presParOf" srcId="{46E2D44D-E61E-4E45-B2FE-C26F0A03887D}" destId="{2929824A-057C-4A0F-820F-8E3EC3786310}" srcOrd="4" destOrd="0" presId="urn:microsoft.com/office/officeart/2005/8/layout/cycle5"/>
    <dgm:cxn modelId="{57DE655D-AD09-429D-8814-A849A388F999}" type="presParOf" srcId="{46E2D44D-E61E-4E45-B2FE-C26F0A03887D}" destId="{869E31E0-FE1D-4B78-84C9-73C44B5EDA59}" srcOrd="5" destOrd="0" presId="urn:microsoft.com/office/officeart/2005/8/layout/cycle5"/>
    <dgm:cxn modelId="{ABBE3FF2-1B2A-4F23-937E-FFD573B8D1E9}" type="presParOf" srcId="{46E2D44D-E61E-4E45-B2FE-C26F0A03887D}" destId="{17578F9B-EF3C-4D03-8A3D-17B9FC92A5EC}" srcOrd="6" destOrd="0" presId="urn:microsoft.com/office/officeart/2005/8/layout/cycle5"/>
    <dgm:cxn modelId="{584959A1-6775-4E7A-8946-9B3A7C488AF1}" type="presParOf" srcId="{46E2D44D-E61E-4E45-B2FE-C26F0A03887D}" destId="{0DD6DA9F-0358-46E3-A81A-07DD88DF8978}" srcOrd="7" destOrd="0" presId="urn:microsoft.com/office/officeart/2005/8/layout/cycle5"/>
    <dgm:cxn modelId="{D2EA6C9B-F7D2-49A5-8B4F-1B030C0DD47E}" type="presParOf" srcId="{46E2D44D-E61E-4E45-B2FE-C26F0A03887D}" destId="{708C34C0-C93E-458B-9855-34772EE30FE7}" srcOrd="8" destOrd="0" presId="urn:microsoft.com/office/officeart/2005/8/layout/cycle5"/>
    <dgm:cxn modelId="{C46624A1-67B6-4AA2-8080-0C46EF53FA30}" type="presParOf" srcId="{46E2D44D-E61E-4E45-B2FE-C26F0A03887D}" destId="{68262F11-39F1-4E99-A81E-9FFD42A6929E}" srcOrd="9" destOrd="0" presId="urn:microsoft.com/office/officeart/2005/8/layout/cycle5"/>
    <dgm:cxn modelId="{51238474-83F2-4F6B-86A9-FBEC9AE0931A}" type="presParOf" srcId="{46E2D44D-E61E-4E45-B2FE-C26F0A03887D}" destId="{FE4E45D3-52E2-4394-85ED-6D5306748D68}" srcOrd="10" destOrd="0" presId="urn:microsoft.com/office/officeart/2005/8/layout/cycle5"/>
    <dgm:cxn modelId="{03B5CFAD-5AAA-4D56-A8C6-7A7A9E273A75}" type="presParOf" srcId="{46E2D44D-E61E-4E45-B2FE-C26F0A03887D}" destId="{CAAF5902-304D-4D24-A22C-FFE83622715B}" srcOrd="11"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5309A0-E38A-42A0-A0E1-F38EBB9FBD47}" type="doc">
      <dgm:prSet loTypeId="urn:microsoft.com/office/officeart/2005/8/layout/venn2" loCatId="relationship" qsTypeId="urn:microsoft.com/office/officeart/2005/8/quickstyle/simple1" qsCatId="simple" csTypeId="urn:microsoft.com/office/officeart/2005/8/colors/accent1_4" csCatId="accent1" phldr="1"/>
      <dgm:spPr/>
      <dgm:t>
        <a:bodyPr/>
        <a:lstStyle/>
        <a:p>
          <a:endParaRPr lang="en-US"/>
        </a:p>
      </dgm:t>
    </dgm:pt>
    <dgm:pt modelId="{617B97A4-E97F-4BA5-BFF5-6B5B3C40D6E8}">
      <dgm:prSet phldrT="[Text]" custT="1"/>
      <dgm:spPr/>
      <dgm:t>
        <a:bodyPr spcFirstLastPara="0" vert="horz" wrap="square" lIns="99568" tIns="99568" rIns="99568" bIns="99568" numCol="1" spcCol="1270" anchor="ctr" anchorCtr="0"/>
        <a:lstStyle/>
        <a:p>
          <a:pPr marL="0" lvl="0" indent="0" algn="ctr" defTabSz="622300">
            <a:lnSpc>
              <a:spcPct val="90000"/>
            </a:lnSpc>
            <a:spcBef>
              <a:spcPct val="0"/>
            </a:spcBef>
            <a:spcAft>
              <a:spcPct val="35000"/>
            </a:spcAft>
            <a:buNone/>
          </a:pPr>
          <a:r>
            <a:rPr lang="en-US" sz="1600" b="1" kern="1200" dirty="0">
              <a:latin typeface="Aptos" panose="02110004020202020204"/>
              <a:ea typeface="+mn-ea"/>
              <a:cs typeface="+mn-cs"/>
            </a:rPr>
            <a:t>Layer 1:  Input validation and sanitization </a:t>
          </a:r>
        </a:p>
      </dgm:t>
    </dgm:pt>
    <dgm:pt modelId="{82C98E7F-B378-4C79-9757-54DD13F34C1E}" type="parTrans" cxnId="{06473C85-8BCA-45FC-ABAF-C59C14C5DDBA}">
      <dgm:prSet/>
      <dgm:spPr/>
      <dgm:t>
        <a:bodyPr/>
        <a:lstStyle/>
        <a:p>
          <a:endParaRPr lang="en-US"/>
        </a:p>
      </dgm:t>
    </dgm:pt>
    <dgm:pt modelId="{380D260F-D6B2-4779-92FB-9DFE5CEB38D3}" type="sibTrans" cxnId="{06473C85-8BCA-45FC-ABAF-C59C14C5DDBA}">
      <dgm:prSet/>
      <dgm:spPr/>
      <dgm:t>
        <a:bodyPr/>
        <a:lstStyle/>
        <a:p>
          <a:endParaRPr lang="en-US"/>
        </a:p>
      </dgm:t>
    </dgm:pt>
    <dgm:pt modelId="{81D31D27-2BEE-453C-B56E-6D09A2914A6F}">
      <dgm:prSet phldrT="[Text]" custT="1"/>
      <dgm:spPr/>
      <dgm:t>
        <a:bodyPr/>
        <a:lstStyle/>
        <a:p>
          <a:r>
            <a:rPr lang="en-US" sz="1600" b="1" dirty="0"/>
            <a:t>Layer 2:  Anomaly, outlier, drift detection </a:t>
          </a:r>
        </a:p>
      </dgm:t>
    </dgm:pt>
    <dgm:pt modelId="{5BE9C76D-0022-4419-BB72-E0E8C1C4C5A5}" type="parTrans" cxnId="{D30E6899-479B-4158-AF25-9939C4CB2267}">
      <dgm:prSet/>
      <dgm:spPr/>
      <dgm:t>
        <a:bodyPr/>
        <a:lstStyle/>
        <a:p>
          <a:endParaRPr lang="en-US"/>
        </a:p>
      </dgm:t>
    </dgm:pt>
    <dgm:pt modelId="{36C97135-A339-43CD-B9E5-34463D0BF782}" type="sibTrans" cxnId="{D30E6899-479B-4158-AF25-9939C4CB2267}">
      <dgm:prSet/>
      <dgm:spPr/>
      <dgm:t>
        <a:bodyPr/>
        <a:lstStyle/>
        <a:p>
          <a:endParaRPr lang="en-US"/>
        </a:p>
      </dgm:t>
    </dgm:pt>
    <dgm:pt modelId="{710A4148-E789-435F-9B8D-C0BBF85CC737}">
      <dgm:prSet phldrT="[Text]" custT="1"/>
      <dgm:spPr/>
      <dgm:t>
        <a:bodyPr/>
        <a:lstStyle/>
        <a:p>
          <a:r>
            <a:rPr lang="en-US" sz="1600" b="1" dirty="0"/>
            <a:t>Layer 3:  Robustness testing</a:t>
          </a:r>
        </a:p>
      </dgm:t>
    </dgm:pt>
    <dgm:pt modelId="{65326B10-FD64-4111-A5BF-23F383932670}" type="parTrans" cxnId="{6D7D0D10-CFE8-4673-8570-7287E567BA9F}">
      <dgm:prSet/>
      <dgm:spPr/>
      <dgm:t>
        <a:bodyPr/>
        <a:lstStyle/>
        <a:p>
          <a:endParaRPr lang="en-US"/>
        </a:p>
      </dgm:t>
    </dgm:pt>
    <dgm:pt modelId="{D5F907F6-F964-4499-B486-B23397BD9D7A}" type="sibTrans" cxnId="{6D7D0D10-CFE8-4673-8570-7287E567BA9F}">
      <dgm:prSet/>
      <dgm:spPr/>
      <dgm:t>
        <a:bodyPr/>
        <a:lstStyle/>
        <a:p>
          <a:endParaRPr lang="en-US"/>
        </a:p>
      </dgm:t>
    </dgm:pt>
    <dgm:pt modelId="{511035B7-A8EF-4617-A9E4-7C611E2B9EEE}">
      <dgm:prSet phldrT="[Text]" custT="1"/>
      <dgm:spPr/>
      <dgm:t>
        <a:bodyPr/>
        <a:lstStyle/>
        <a:p>
          <a:r>
            <a:rPr lang="en-US" sz="1600" b="1" i="0" dirty="0">
              <a:solidFill>
                <a:schemeClr val="tx1"/>
              </a:solidFill>
            </a:rPr>
            <a:t>Layer 4:  Model &amp; data integrity checks</a:t>
          </a:r>
        </a:p>
      </dgm:t>
    </dgm:pt>
    <dgm:pt modelId="{766A8973-5B85-4E4B-ADEB-7CF6374E3339}" type="parTrans" cxnId="{16BF2256-C3B2-4CC1-B6D7-7ED715EC4984}">
      <dgm:prSet/>
      <dgm:spPr/>
      <dgm:t>
        <a:bodyPr/>
        <a:lstStyle/>
        <a:p>
          <a:endParaRPr lang="en-US"/>
        </a:p>
      </dgm:t>
    </dgm:pt>
    <dgm:pt modelId="{4B5BFB5C-A4FE-4CBE-A3F1-F1A7AE1C38B7}" type="sibTrans" cxnId="{16BF2256-C3B2-4CC1-B6D7-7ED715EC4984}">
      <dgm:prSet/>
      <dgm:spPr/>
      <dgm:t>
        <a:bodyPr/>
        <a:lstStyle/>
        <a:p>
          <a:endParaRPr lang="en-US"/>
        </a:p>
      </dgm:t>
    </dgm:pt>
    <dgm:pt modelId="{AF7CCB90-2AEE-4418-9187-171BEB6098A1}">
      <dgm:prSet phldrT="[Text]" custT="1"/>
      <dgm:spPr/>
      <dgm:t>
        <a:bodyPr/>
        <a:lstStyle/>
        <a:p>
          <a:r>
            <a:rPr lang="en-US" sz="1600" b="1" dirty="0"/>
            <a:t>Layer 5: Response &amp; recovery</a:t>
          </a:r>
        </a:p>
      </dgm:t>
    </dgm:pt>
    <dgm:pt modelId="{596DA74C-8C1B-48EB-AC98-1527D84C255A}" type="parTrans" cxnId="{ECB4BC1E-EA2E-48DB-8FEC-B0A007FB8F15}">
      <dgm:prSet/>
      <dgm:spPr/>
      <dgm:t>
        <a:bodyPr/>
        <a:lstStyle/>
        <a:p>
          <a:endParaRPr lang="en-US"/>
        </a:p>
      </dgm:t>
    </dgm:pt>
    <dgm:pt modelId="{4F746A4E-C23C-4789-9C88-EEC9D997AFED}" type="sibTrans" cxnId="{ECB4BC1E-EA2E-48DB-8FEC-B0A007FB8F15}">
      <dgm:prSet/>
      <dgm:spPr/>
      <dgm:t>
        <a:bodyPr/>
        <a:lstStyle/>
        <a:p>
          <a:endParaRPr lang="en-US"/>
        </a:p>
      </dgm:t>
    </dgm:pt>
    <dgm:pt modelId="{957458A3-AF18-4BF8-9F8D-E72E48A3B0FE}">
      <dgm:prSet phldrT="[Text]" custT="1"/>
      <dgm:spPr/>
      <dgm:t>
        <a:bodyPr/>
        <a:lstStyle/>
        <a:p>
          <a:r>
            <a:rPr lang="en-US" sz="1800" b="1" dirty="0"/>
            <a:t>Layer 6: Continuous monitoring</a:t>
          </a:r>
        </a:p>
      </dgm:t>
    </dgm:pt>
    <dgm:pt modelId="{D2C83069-C36D-4ACB-9A15-B6216074B1FB}" type="parTrans" cxnId="{D3730A7F-66A7-4C4A-A750-8D31E46E7591}">
      <dgm:prSet/>
      <dgm:spPr/>
      <dgm:t>
        <a:bodyPr/>
        <a:lstStyle/>
        <a:p>
          <a:endParaRPr lang="en-US"/>
        </a:p>
      </dgm:t>
    </dgm:pt>
    <dgm:pt modelId="{8F395071-2014-4C2C-A4A8-D57A9FBEFEBA}" type="sibTrans" cxnId="{D3730A7F-66A7-4C4A-A750-8D31E46E7591}">
      <dgm:prSet/>
      <dgm:spPr/>
      <dgm:t>
        <a:bodyPr/>
        <a:lstStyle/>
        <a:p>
          <a:endParaRPr lang="en-US"/>
        </a:p>
      </dgm:t>
    </dgm:pt>
    <dgm:pt modelId="{D4DD0B9D-5057-4E5E-9C07-7A56C28ECDFE}" type="pres">
      <dgm:prSet presAssocID="{9F5309A0-E38A-42A0-A0E1-F38EBB9FBD47}" presName="Name0" presStyleCnt="0">
        <dgm:presLayoutVars>
          <dgm:chMax val="7"/>
          <dgm:resizeHandles val="exact"/>
        </dgm:presLayoutVars>
      </dgm:prSet>
      <dgm:spPr/>
    </dgm:pt>
    <dgm:pt modelId="{6FE7684B-7543-4B3E-B48C-64B7743958CA}" type="pres">
      <dgm:prSet presAssocID="{9F5309A0-E38A-42A0-A0E1-F38EBB9FBD47}" presName="comp1" presStyleCnt="0"/>
      <dgm:spPr/>
    </dgm:pt>
    <dgm:pt modelId="{131114E5-036E-4563-A3A1-6AFEA5DEEA9B}" type="pres">
      <dgm:prSet presAssocID="{9F5309A0-E38A-42A0-A0E1-F38EBB9FBD47}" presName="circle1" presStyleLbl="node1" presStyleIdx="0" presStyleCnt="6" custScaleX="127078"/>
      <dgm:spPr>
        <a:xfrm>
          <a:off x="1015229" y="0"/>
          <a:ext cx="6097541" cy="4798267"/>
        </a:xfrm>
        <a:prstGeom prst="ellipse">
          <a:avLst/>
        </a:prstGeom>
      </dgm:spPr>
    </dgm:pt>
    <dgm:pt modelId="{37BD6F4E-72E0-4F4E-9469-75AA2BF3739C}" type="pres">
      <dgm:prSet presAssocID="{9F5309A0-E38A-42A0-A0E1-F38EBB9FBD47}" presName="c1text" presStyleLbl="node1" presStyleIdx="0" presStyleCnt="6">
        <dgm:presLayoutVars>
          <dgm:bulletEnabled val="1"/>
        </dgm:presLayoutVars>
      </dgm:prSet>
      <dgm:spPr/>
    </dgm:pt>
    <dgm:pt modelId="{F228CB14-6CDC-4C41-A50B-77860D5D829D}" type="pres">
      <dgm:prSet presAssocID="{9F5309A0-E38A-42A0-A0E1-F38EBB9FBD47}" presName="comp2" presStyleCnt="0"/>
      <dgm:spPr/>
    </dgm:pt>
    <dgm:pt modelId="{2BA880CE-A2FC-4E11-9561-B76CAA3ADCC8}" type="pres">
      <dgm:prSet presAssocID="{9F5309A0-E38A-42A0-A0E1-F38EBB9FBD47}" presName="circle2" presStyleLbl="node1" presStyleIdx="1" presStyleCnt="6" custScaleX="127995" custScaleY="96958"/>
      <dgm:spPr/>
    </dgm:pt>
    <dgm:pt modelId="{C3A8A691-5D8D-44BF-B937-6E577ECF1EA6}" type="pres">
      <dgm:prSet presAssocID="{9F5309A0-E38A-42A0-A0E1-F38EBB9FBD47}" presName="c2text" presStyleLbl="node1" presStyleIdx="1" presStyleCnt="6">
        <dgm:presLayoutVars>
          <dgm:bulletEnabled val="1"/>
        </dgm:presLayoutVars>
      </dgm:prSet>
      <dgm:spPr/>
    </dgm:pt>
    <dgm:pt modelId="{7511A417-8B9E-4C36-8D49-29283A23D039}" type="pres">
      <dgm:prSet presAssocID="{9F5309A0-E38A-42A0-A0E1-F38EBB9FBD47}" presName="comp3" presStyleCnt="0"/>
      <dgm:spPr/>
    </dgm:pt>
    <dgm:pt modelId="{D610AA40-6042-4A9F-9078-CE519CD99933}" type="pres">
      <dgm:prSet presAssocID="{9F5309A0-E38A-42A0-A0E1-F38EBB9FBD47}" presName="circle3" presStyleLbl="node1" presStyleIdx="2" presStyleCnt="6" custScaleX="123291"/>
      <dgm:spPr/>
    </dgm:pt>
    <dgm:pt modelId="{E04A9225-E311-4ABA-93D1-2D61602CB5EB}" type="pres">
      <dgm:prSet presAssocID="{9F5309A0-E38A-42A0-A0E1-F38EBB9FBD47}" presName="c3text" presStyleLbl="node1" presStyleIdx="2" presStyleCnt="6">
        <dgm:presLayoutVars>
          <dgm:bulletEnabled val="1"/>
        </dgm:presLayoutVars>
      </dgm:prSet>
      <dgm:spPr/>
    </dgm:pt>
    <dgm:pt modelId="{ABBF8071-1E13-4875-B94F-FE91921CB76D}" type="pres">
      <dgm:prSet presAssocID="{9F5309A0-E38A-42A0-A0E1-F38EBB9FBD47}" presName="comp4" presStyleCnt="0"/>
      <dgm:spPr/>
    </dgm:pt>
    <dgm:pt modelId="{FCEE25E6-4381-44B8-ABA2-8C84818DA324}" type="pres">
      <dgm:prSet presAssocID="{9F5309A0-E38A-42A0-A0E1-F38EBB9FBD47}" presName="circle4" presStyleLbl="node1" presStyleIdx="3" presStyleCnt="6" custScaleX="119299"/>
      <dgm:spPr/>
    </dgm:pt>
    <dgm:pt modelId="{C7338433-3349-446C-B8DF-DF6A7132D9BC}" type="pres">
      <dgm:prSet presAssocID="{9F5309A0-E38A-42A0-A0E1-F38EBB9FBD47}" presName="c4text" presStyleLbl="node1" presStyleIdx="3" presStyleCnt="6">
        <dgm:presLayoutVars>
          <dgm:bulletEnabled val="1"/>
        </dgm:presLayoutVars>
      </dgm:prSet>
      <dgm:spPr/>
    </dgm:pt>
    <dgm:pt modelId="{BCF4674F-FBEF-418E-BC5A-D8962FFA87B7}" type="pres">
      <dgm:prSet presAssocID="{9F5309A0-E38A-42A0-A0E1-F38EBB9FBD47}" presName="comp5" presStyleCnt="0"/>
      <dgm:spPr/>
    </dgm:pt>
    <dgm:pt modelId="{F2E662D5-28F1-45E4-A1DA-AC483E5F33AD}" type="pres">
      <dgm:prSet presAssocID="{9F5309A0-E38A-42A0-A0E1-F38EBB9FBD47}" presName="circle5" presStyleLbl="node1" presStyleIdx="4" presStyleCnt="6" custScaleX="110395" custScaleY="97535" custLinFactNeighborY="3836"/>
      <dgm:spPr/>
    </dgm:pt>
    <dgm:pt modelId="{AC526EE6-A0B5-4E07-8325-5C28BF8391AD}" type="pres">
      <dgm:prSet presAssocID="{9F5309A0-E38A-42A0-A0E1-F38EBB9FBD47}" presName="c5text" presStyleLbl="node1" presStyleIdx="4" presStyleCnt="6">
        <dgm:presLayoutVars>
          <dgm:bulletEnabled val="1"/>
        </dgm:presLayoutVars>
      </dgm:prSet>
      <dgm:spPr/>
    </dgm:pt>
    <dgm:pt modelId="{371883C8-4BE8-464C-8AAC-AA73D11D78ED}" type="pres">
      <dgm:prSet presAssocID="{9F5309A0-E38A-42A0-A0E1-F38EBB9FBD47}" presName="comp6" presStyleCnt="0"/>
      <dgm:spPr/>
    </dgm:pt>
    <dgm:pt modelId="{AD579AF6-3A8F-4D86-9AB9-9EAFA92E11DC}" type="pres">
      <dgm:prSet presAssocID="{9F5309A0-E38A-42A0-A0E1-F38EBB9FBD47}" presName="circle6" presStyleLbl="node1" presStyleIdx="5" presStyleCnt="6" custScaleX="325762" custScaleY="62186"/>
      <dgm:spPr/>
    </dgm:pt>
    <dgm:pt modelId="{EC03E30A-D539-4192-9854-8703BD14BFAC}" type="pres">
      <dgm:prSet presAssocID="{9F5309A0-E38A-42A0-A0E1-F38EBB9FBD47}" presName="c6text" presStyleLbl="node1" presStyleIdx="5" presStyleCnt="6">
        <dgm:presLayoutVars>
          <dgm:bulletEnabled val="1"/>
        </dgm:presLayoutVars>
      </dgm:prSet>
      <dgm:spPr/>
    </dgm:pt>
  </dgm:ptLst>
  <dgm:cxnLst>
    <dgm:cxn modelId="{D4F3DB01-968C-4721-9E8B-96AD2B19DD2C}" type="presOf" srcId="{AF7CCB90-2AEE-4418-9187-171BEB6098A1}" destId="{F2E662D5-28F1-45E4-A1DA-AC483E5F33AD}" srcOrd="0" destOrd="0" presId="urn:microsoft.com/office/officeart/2005/8/layout/venn2"/>
    <dgm:cxn modelId="{5F2D6906-CEED-405A-A60C-00074F125521}" type="presOf" srcId="{81D31D27-2BEE-453C-B56E-6D09A2914A6F}" destId="{2BA880CE-A2FC-4E11-9561-B76CAA3ADCC8}" srcOrd="0" destOrd="0" presId="urn:microsoft.com/office/officeart/2005/8/layout/venn2"/>
    <dgm:cxn modelId="{6D7D0D10-CFE8-4673-8570-7287E567BA9F}" srcId="{9F5309A0-E38A-42A0-A0E1-F38EBB9FBD47}" destId="{710A4148-E789-435F-9B8D-C0BBF85CC737}" srcOrd="2" destOrd="0" parTransId="{65326B10-FD64-4111-A5BF-23F383932670}" sibTransId="{D5F907F6-F964-4499-B486-B23397BD9D7A}"/>
    <dgm:cxn modelId="{ECB4BC1E-EA2E-48DB-8FEC-B0A007FB8F15}" srcId="{9F5309A0-E38A-42A0-A0E1-F38EBB9FBD47}" destId="{AF7CCB90-2AEE-4418-9187-171BEB6098A1}" srcOrd="4" destOrd="0" parTransId="{596DA74C-8C1B-48EB-AC98-1527D84C255A}" sibTransId="{4F746A4E-C23C-4789-9C88-EEC9D997AFED}"/>
    <dgm:cxn modelId="{FE2BF328-D406-42CB-8592-67A99265C9D3}" type="presOf" srcId="{957458A3-AF18-4BF8-9F8D-E72E48A3B0FE}" destId="{AD579AF6-3A8F-4D86-9AB9-9EAFA92E11DC}" srcOrd="0" destOrd="0" presId="urn:microsoft.com/office/officeart/2005/8/layout/venn2"/>
    <dgm:cxn modelId="{149FF632-CDB0-4F5D-96BB-BB9B0A4834C8}" type="presOf" srcId="{AF7CCB90-2AEE-4418-9187-171BEB6098A1}" destId="{AC526EE6-A0B5-4E07-8325-5C28BF8391AD}" srcOrd="1" destOrd="0" presId="urn:microsoft.com/office/officeart/2005/8/layout/venn2"/>
    <dgm:cxn modelId="{243A2B35-0AAB-4166-9D9C-0C97145F0998}" type="presOf" srcId="{511035B7-A8EF-4617-A9E4-7C611E2B9EEE}" destId="{FCEE25E6-4381-44B8-ABA2-8C84818DA324}" srcOrd="0" destOrd="0" presId="urn:microsoft.com/office/officeart/2005/8/layout/venn2"/>
    <dgm:cxn modelId="{86A08138-7CC5-439E-AB67-721E92267B03}" type="presOf" srcId="{81D31D27-2BEE-453C-B56E-6D09A2914A6F}" destId="{C3A8A691-5D8D-44BF-B937-6E577ECF1EA6}" srcOrd="1" destOrd="0" presId="urn:microsoft.com/office/officeart/2005/8/layout/venn2"/>
    <dgm:cxn modelId="{FF269B38-2A30-417F-8ADF-8C9B1CE4DA02}" type="presOf" srcId="{9F5309A0-E38A-42A0-A0E1-F38EBB9FBD47}" destId="{D4DD0B9D-5057-4E5E-9C07-7A56C28ECDFE}" srcOrd="0" destOrd="0" presId="urn:microsoft.com/office/officeart/2005/8/layout/venn2"/>
    <dgm:cxn modelId="{16BF2256-C3B2-4CC1-B6D7-7ED715EC4984}" srcId="{9F5309A0-E38A-42A0-A0E1-F38EBB9FBD47}" destId="{511035B7-A8EF-4617-A9E4-7C611E2B9EEE}" srcOrd="3" destOrd="0" parTransId="{766A8973-5B85-4E4B-ADEB-7CF6374E3339}" sibTransId="{4B5BFB5C-A4FE-4CBE-A3F1-F1A7AE1C38B7}"/>
    <dgm:cxn modelId="{D3730A7F-66A7-4C4A-A750-8D31E46E7591}" srcId="{9F5309A0-E38A-42A0-A0E1-F38EBB9FBD47}" destId="{957458A3-AF18-4BF8-9F8D-E72E48A3B0FE}" srcOrd="5" destOrd="0" parTransId="{D2C83069-C36D-4ACB-9A15-B6216074B1FB}" sibTransId="{8F395071-2014-4C2C-A4A8-D57A9FBEFEBA}"/>
    <dgm:cxn modelId="{0DD18682-C279-45BD-9DA6-125BE04770A6}" type="presOf" srcId="{617B97A4-E97F-4BA5-BFF5-6B5B3C40D6E8}" destId="{131114E5-036E-4563-A3A1-6AFEA5DEEA9B}" srcOrd="0" destOrd="0" presId="urn:microsoft.com/office/officeart/2005/8/layout/venn2"/>
    <dgm:cxn modelId="{06473C85-8BCA-45FC-ABAF-C59C14C5DDBA}" srcId="{9F5309A0-E38A-42A0-A0E1-F38EBB9FBD47}" destId="{617B97A4-E97F-4BA5-BFF5-6B5B3C40D6E8}" srcOrd="0" destOrd="0" parTransId="{82C98E7F-B378-4C79-9757-54DD13F34C1E}" sibTransId="{380D260F-D6B2-4779-92FB-9DFE5CEB38D3}"/>
    <dgm:cxn modelId="{D30E6899-479B-4158-AF25-9939C4CB2267}" srcId="{9F5309A0-E38A-42A0-A0E1-F38EBB9FBD47}" destId="{81D31D27-2BEE-453C-B56E-6D09A2914A6F}" srcOrd="1" destOrd="0" parTransId="{5BE9C76D-0022-4419-BB72-E0E8C1C4C5A5}" sibTransId="{36C97135-A339-43CD-B9E5-34463D0BF782}"/>
    <dgm:cxn modelId="{B42295A1-F8DB-4DAC-B2FD-0216D8B03CD5}" type="presOf" srcId="{957458A3-AF18-4BF8-9F8D-E72E48A3B0FE}" destId="{EC03E30A-D539-4192-9854-8703BD14BFAC}" srcOrd="1" destOrd="0" presId="urn:microsoft.com/office/officeart/2005/8/layout/venn2"/>
    <dgm:cxn modelId="{BFABC3B3-FA46-4C2A-B1CA-6C64033CBEBA}" type="presOf" srcId="{511035B7-A8EF-4617-A9E4-7C611E2B9EEE}" destId="{C7338433-3349-446C-B8DF-DF6A7132D9BC}" srcOrd="1" destOrd="0" presId="urn:microsoft.com/office/officeart/2005/8/layout/venn2"/>
    <dgm:cxn modelId="{D07609EC-DFF1-4045-A30F-4BBE988682A6}" type="presOf" srcId="{710A4148-E789-435F-9B8D-C0BBF85CC737}" destId="{E04A9225-E311-4ABA-93D1-2D61602CB5EB}" srcOrd="1" destOrd="0" presId="urn:microsoft.com/office/officeart/2005/8/layout/venn2"/>
    <dgm:cxn modelId="{3ED2B8F1-9F9D-4129-BFEB-D9543FAA1F1E}" type="presOf" srcId="{710A4148-E789-435F-9B8D-C0BBF85CC737}" destId="{D610AA40-6042-4A9F-9078-CE519CD99933}" srcOrd="0" destOrd="0" presId="urn:microsoft.com/office/officeart/2005/8/layout/venn2"/>
    <dgm:cxn modelId="{9B656CF7-6034-411A-A80E-2C181BA10825}" type="presOf" srcId="{617B97A4-E97F-4BA5-BFF5-6B5B3C40D6E8}" destId="{37BD6F4E-72E0-4F4E-9469-75AA2BF3739C}" srcOrd="1" destOrd="0" presId="urn:microsoft.com/office/officeart/2005/8/layout/venn2"/>
    <dgm:cxn modelId="{42DCECFB-21AA-4A96-A519-F02216D5B121}" type="presParOf" srcId="{D4DD0B9D-5057-4E5E-9C07-7A56C28ECDFE}" destId="{6FE7684B-7543-4B3E-B48C-64B7743958CA}" srcOrd="0" destOrd="0" presId="urn:microsoft.com/office/officeart/2005/8/layout/venn2"/>
    <dgm:cxn modelId="{9D1C7FBA-6547-4888-8ADD-F2C5D61CCD39}" type="presParOf" srcId="{6FE7684B-7543-4B3E-B48C-64B7743958CA}" destId="{131114E5-036E-4563-A3A1-6AFEA5DEEA9B}" srcOrd="0" destOrd="0" presId="urn:microsoft.com/office/officeart/2005/8/layout/venn2"/>
    <dgm:cxn modelId="{40FB332E-0F1F-402D-A1AF-CEBDDC7C9DA2}" type="presParOf" srcId="{6FE7684B-7543-4B3E-B48C-64B7743958CA}" destId="{37BD6F4E-72E0-4F4E-9469-75AA2BF3739C}" srcOrd="1" destOrd="0" presId="urn:microsoft.com/office/officeart/2005/8/layout/venn2"/>
    <dgm:cxn modelId="{D791FDE6-375D-4FBC-9432-5BF7298E201E}" type="presParOf" srcId="{D4DD0B9D-5057-4E5E-9C07-7A56C28ECDFE}" destId="{F228CB14-6CDC-4C41-A50B-77860D5D829D}" srcOrd="1" destOrd="0" presId="urn:microsoft.com/office/officeart/2005/8/layout/venn2"/>
    <dgm:cxn modelId="{1853CD64-76BB-46E5-A632-29F49AF8B2C9}" type="presParOf" srcId="{F228CB14-6CDC-4C41-A50B-77860D5D829D}" destId="{2BA880CE-A2FC-4E11-9561-B76CAA3ADCC8}" srcOrd="0" destOrd="0" presId="urn:microsoft.com/office/officeart/2005/8/layout/venn2"/>
    <dgm:cxn modelId="{D1A94BC2-B209-4E0F-A1F9-2DFCF6861FC5}" type="presParOf" srcId="{F228CB14-6CDC-4C41-A50B-77860D5D829D}" destId="{C3A8A691-5D8D-44BF-B937-6E577ECF1EA6}" srcOrd="1" destOrd="0" presId="urn:microsoft.com/office/officeart/2005/8/layout/venn2"/>
    <dgm:cxn modelId="{5F34053E-0E0D-4A2A-8C55-2D21CE89AD27}" type="presParOf" srcId="{D4DD0B9D-5057-4E5E-9C07-7A56C28ECDFE}" destId="{7511A417-8B9E-4C36-8D49-29283A23D039}" srcOrd="2" destOrd="0" presId="urn:microsoft.com/office/officeart/2005/8/layout/venn2"/>
    <dgm:cxn modelId="{C99FE0AF-B074-43FF-97BE-E5C7B3496C34}" type="presParOf" srcId="{7511A417-8B9E-4C36-8D49-29283A23D039}" destId="{D610AA40-6042-4A9F-9078-CE519CD99933}" srcOrd="0" destOrd="0" presId="urn:microsoft.com/office/officeart/2005/8/layout/venn2"/>
    <dgm:cxn modelId="{E8853921-FD0E-4FDE-8282-C708526CC960}" type="presParOf" srcId="{7511A417-8B9E-4C36-8D49-29283A23D039}" destId="{E04A9225-E311-4ABA-93D1-2D61602CB5EB}" srcOrd="1" destOrd="0" presId="urn:microsoft.com/office/officeart/2005/8/layout/venn2"/>
    <dgm:cxn modelId="{0E316DBF-8BE0-44AA-9E39-8D02B79896A9}" type="presParOf" srcId="{D4DD0B9D-5057-4E5E-9C07-7A56C28ECDFE}" destId="{ABBF8071-1E13-4875-B94F-FE91921CB76D}" srcOrd="3" destOrd="0" presId="urn:microsoft.com/office/officeart/2005/8/layout/venn2"/>
    <dgm:cxn modelId="{6D3E0DBE-A16C-41AA-BCC2-56D123139DCE}" type="presParOf" srcId="{ABBF8071-1E13-4875-B94F-FE91921CB76D}" destId="{FCEE25E6-4381-44B8-ABA2-8C84818DA324}" srcOrd="0" destOrd="0" presId="urn:microsoft.com/office/officeart/2005/8/layout/venn2"/>
    <dgm:cxn modelId="{93837462-7401-4716-98C6-6CBB648305EA}" type="presParOf" srcId="{ABBF8071-1E13-4875-B94F-FE91921CB76D}" destId="{C7338433-3349-446C-B8DF-DF6A7132D9BC}" srcOrd="1" destOrd="0" presId="urn:microsoft.com/office/officeart/2005/8/layout/venn2"/>
    <dgm:cxn modelId="{9579AA0F-3BE0-4881-8E97-8F626A0BA137}" type="presParOf" srcId="{D4DD0B9D-5057-4E5E-9C07-7A56C28ECDFE}" destId="{BCF4674F-FBEF-418E-BC5A-D8962FFA87B7}" srcOrd="4" destOrd="0" presId="urn:microsoft.com/office/officeart/2005/8/layout/venn2"/>
    <dgm:cxn modelId="{782E7D34-18C4-4E2E-9FD1-7DD8D0582A68}" type="presParOf" srcId="{BCF4674F-FBEF-418E-BC5A-D8962FFA87B7}" destId="{F2E662D5-28F1-45E4-A1DA-AC483E5F33AD}" srcOrd="0" destOrd="0" presId="urn:microsoft.com/office/officeart/2005/8/layout/venn2"/>
    <dgm:cxn modelId="{78C89BBC-F705-48B3-BAB1-C2A966A62840}" type="presParOf" srcId="{BCF4674F-FBEF-418E-BC5A-D8962FFA87B7}" destId="{AC526EE6-A0B5-4E07-8325-5C28BF8391AD}" srcOrd="1" destOrd="0" presId="urn:microsoft.com/office/officeart/2005/8/layout/venn2"/>
    <dgm:cxn modelId="{D4681093-DA47-4516-A888-A291AEDEDA6B}" type="presParOf" srcId="{D4DD0B9D-5057-4E5E-9C07-7A56C28ECDFE}" destId="{371883C8-4BE8-464C-8AAC-AA73D11D78ED}" srcOrd="5" destOrd="0" presId="urn:microsoft.com/office/officeart/2005/8/layout/venn2"/>
    <dgm:cxn modelId="{93D0D865-303B-413E-8583-E304BAC00067}" type="presParOf" srcId="{371883C8-4BE8-464C-8AAC-AA73D11D78ED}" destId="{AD579AF6-3A8F-4D86-9AB9-9EAFA92E11DC}" srcOrd="0" destOrd="0" presId="urn:microsoft.com/office/officeart/2005/8/layout/venn2"/>
    <dgm:cxn modelId="{3D6DB2AF-CA8E-4449-84C9-F0EA4EE09CCB}" type="presParOf" srcId="{371883C8-4BE8-464C-8AAC-AA73D11D78ED}" destId="{EC03E30A-D539-4192-9854-8703BD14BFAC}"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FD4082-89E0-46BF-A62A-1ED1B29A6A54}" type="doc">
      <dgm:prSet loTypeId="urn:microsoft.com/office/officeart/2016/7/layout/LinearArrowProcessNumbered" loCatId="process" qsTypeId="urn:microsoft.com/office/officeart/2005/8/quickstyle/simple1" qsCatId="simple" csTypeId="urn:microsoft.com/office/officeart/2005/8/colors/accent1_1" csCatId="accent1" phldr="1"/>
      <dgm:spPr/>
      <dgm:t>
        <a:bodyPr/>
        <a:lstStyle/>
        <a:p>
          <a:endParaRPr lang="en-US"/>
        </a:p>
      </dgm:t>
    </dgm:pt>
    <dgm:pt modelId="{03F53DF3-A0AA-48AF-96F5-E88983DFB400}">
      <dgm:prSet custT="1">
        <dgm:style>
          <a:lnRef idx="3">
            <a:schemeClr val="lt1"/>
          </a:lnRef>
          <a:fillRef idx="1">
            <a:schemeClr val="accent4"/>
          </a:fillRef>
          <a:effectRef idx="1">
            <a:schemeClr val="accent4"/>
          </a:effectRef>
          <a:fontRef idx="minor">
            <a:schemeClr val="lt1"/>
          </a:fontRef>
        </dgm:style>
      </dgm:prSet>
      <dgm:spPr>
        <a:solidFill>
          <a:schemeClr val="accent1">
            <a:lumMod val="20000"/>
            <a:lumOff val="80000"/>
          </a:schemeClr>
        </a:solidFill>
      </dgm:spPr>
      <dgm:t>
        <a:bodyPr/>
        <a:lstStyle/>
        <a:p>
          <a:r>
            <a:rPr lang="en-US" sz="1400" b="1" dirty="0"/>
            <a:t>Verify expected ranges and formats</a:t>
          </a:r>
        </a:p>
      </dgm:t>
    </dgm:pt>
    <dgm:pt modelId="{A4264B45-537B-4A86-8EF0-7C288B650B9E}" type="parTrans" cxnId="{91E9E42D-5FFF-44A7-8535-6A68AB4E8F16}">
      <dgm:prSet/>
      <dgm:spPr/>
      <dgm:t>
        <a:bodyPr/>
        <a:lstStyle/>
        <a:p>
          <a:endParaRPr lang="en-US"/>
        </a:p>
      </dgm:t>
    </dgm:pt>
    <dgm:pt modelId="{2842B3E6-9BDB-4661-B7EC-E8D45C97D0BF}" type="sibTrans" cxnId="{91E9E42D-5FFF-44A7-8535-6A68AB4E8F16}">
      <dgm:prSet phldrT="1" phldr="0"/>
      <dgm:spPr/>
      <dgm:t>
        <a:bodyPr/>
        <a:lstStyle/>
        <a:p>
          <a:r>
            <a:rPr lang="en-US" dirty="0"/>
            <a:t>1</a:t>
          </a:r>
        </a:p>
      </dgm:t>
    </dgm:pt>
    <dgm:pt modelId="{6F23A430-F107-4697-BB95-F94ADAE865A3}">
      <dgm:prSet custT="1">
        <dgm:style>
          <a:lnRef idx="3">
            <a:schemeClr val="lt1"/>
          </a:lnRef>
          <a:fillRef idx="1">
            <a:schemeClr val="accent4"/>
          </a:fillRef>
          <a:effectRef idx="1">
            <a:schemeClr val="accent4"/>
          </a:effectRef>
          <a:fontRef idx="minor">
            <a:schemeClr val="lt1"/>
          </a:fontRef>
        </dgm:style>
      </dgm:prSet>
      <dgm:spPr>
        <a:solidFill>
          <a:schemeClr val="accent1">
            <a:lumMod val="20000"/>
            <a:lumOff val="80000"/>
          </a:schemeClr>
        </a:solidFill>
        <a:ln/>
      </dgm:spPr>
      <dgm:t>
        <a:bodyPr spcFirstLastPara="0" vert="horz" wrap="square" lIns="91585" tIns="165100" rIns="91585" bIns="165100" numCol="1" spcCol="1270" anchor="t" anchorCtr="0"/>
        <a:lstStyle/>
        <a:p>
          <a:r>
            <a:rPr lang="en-US" sz="1400" b="1" dirty="0"/>
            <a:t>Perform checks to identify and remove malicious code or irregularities</a:t>
          </a:r>
        </a:p>
      </dgm:t>
    </dgm:pt>
    <dgm:pt modelId="{C1AB22BE-3142-4EFC-9DBA-9474B996076A}" type="parTrans" cxnId="{CBB5ECE2-4C1F-4234-85F2-7A4F768E8EB0}">
      <dgm:prSet/>
      <dgm:spPr/>
      <dgm:t>
        <a:bodyPr/>
        <a:lstStyle/>
        <a:p>
          <a:endParaRPr lang="en-US"/>
        </a:p>
      </dgm:t>
    </dgm:pt>
    <dgm:pt modelId="{6F02472E-F6B5-4112-8C9C-AF92B4163543}" type="sibTrans" cxnId="{CBB5ECE2-4C1F-4234-85F2-7A4F768E8EB0}">
      <dgm:prSet phldrT="2" phldr="0"/>
      <dgm:spPr/>
      <dgm:t>
        <a:bodyPr/>
        <a:lstStyle/>
        <a:p>
          <a:r>
            <a:rPr lang="en-US" dirty="0"/>
            <a:t>2</a:t>
          </a:r>
        </a:p>
      </dgm:t>
    </dgm:pt>
    <dgm:pt modelId="{6DCC79EF-B692-4EE0-BEBA-4FC39A80B61A}">
      <dgm:prSet custT="1">
        <dgm:style>
          <a:lnRef idx="3">
            <a:schemeClr val="lt1"/>
          </a:lnRef>
          <a:fillRef idx="1">
            <a:schemeClr val="accent4"/>
          </a:fillRef>
          <a:effectRef idx="1">
            <a:schemeClr val="accent4"/>
          </a:effectRef>
          <a:fontRef idx="minor">
            <a:schemeClr val="lt1"/>
          </a:fontRef>
        </dgm:style>
      </dgm:prSet>
      <dgm:spPr>
        <a:solidFill>
          <a:schemeClr val="accent1">
            <a:lumMod val="20000"/>
            <a:lumOff val="80000"/>
          </a:schemeClr>
        </a:solidFill>
      </dgm:spPr>
      <dgm:t>
        <a:bodyPr/>
        <a:lstStyle/>
        <a:p>
          <a:r>
            <a:rPr lang="en-US" sz="1400" b="1" dirty="0"/>
            <a:t>Retain historical values of the data</a:t>
          </a:r>
        </a:p>
      </dgm:t>
    </dgm:pt>
    <dgm:pt modelId="{F020DD64-506B-43A0-A881-F851A49BC76A}" type="parTrans" cxnId="{E5561E10-4721-4A9C-BEFE-1CB9275B006C}">
      <dgm:prSet/>
      <dgm:spPr/>
      <dgm:t>
        <a:bodyPr/>
        <a:lstStyle/>
        <a:p>
          <a:endParaRPr lang="en-US"/>
        </a:p>
      </dgm:t>
    </dgm:pt>
    <dgm:pt modelId="{F7880219-270D-4F53-8291-5EC92C62FD1A}" type="sibTrans" cxnId="{E5561E10-4721-4A9C-BEFE-1CB9275B006C}">
      <dgm:prSet phldrT="3" phldr="0"/>
      <dgm:spPr/>
      <dgm:t>
        <a:bodyPr/>
        <a:lstStyle/>
        <a:p>
          <a:r>
            <a:rPr lang="en-US" dirty="0"/>
            <a:t>3</a:t>
          </a:r>
        </a:p>
      </dgm:t>
    </dgm:pt>
    <dgm:pt modelId="{71E7E13E-FE00-4604-89E7-253D061BC5C4}">
      <dgm:prSet custT="1">
        <dgm:style>
          <a:lnRef idx="3">
            <a:schemeClr val="lt1"/>
          </a:lnRef>
          <a:fillRef idx="1">
            <a:schemeClr val="accent4"/>
          </a:fillRef>
          <a:effectRef idx="1">
            <a:schemeClr val="accent4"/>
          </a:effectRef>
          <a:fontRef idx="minor">
            <a:schemeClr val="lt1"/>
          </a:fontRef>
        </dgm:style>
      </dgm:prSet>
      <dgm:spPr>
        <a:solidFill>
          <a:schemeClr val="accent1">
            <a:lumMod val="20000"/>
            <a:lumOff val="80000"/>
          </a:schemeClr>
        </a:solidFill>
      </dgm:spPr>
      <dgm:t>
        <a:bodyPr/>
        <a:lstStyle/>
        <a:p>
          <a:r>
            <a:rPr lang="en-US" sz="1400" b="1" dirty="0"/>
            <a:t>Employ advanced, unbiased AI models to detect signs of tampering </a:t>
          </a:r>
        </a:p>
      </dgm:t>
    </dgm:pt>
    <dgm:pt modelId="{B221DE77-FF4A-45C1-AAC8-DBC7F8EBF87A}" type="parTrans" cxnId="{421586E4-1120-4307-8F0D-62D66EE673E3}">
      <dgm:prSet/>
      <dgm:spPr/>
      <dgm:t>
        <a:bodyPr/>
        <a:lstStyle/>
        <a:p>
          <a:endParaRPr lang="en-US"/>
        </a:p>
      </dgm:t>
    </dgm:pt>
    <dgm:pt modelId="{0C19D87B-C819-4679-B69E-1F3508209246}" type="sibTrans" cxnId="{421586E4-1120-4307-8F0D-62D66EE673E3}">
      <dgm:prSet phldrT="4" phldr="0"/>
      <dgm:spPr/>
      <dgm:t>
        <a:bodyPr/>
        <a:lstStyle/>
        <a:p>
          <a:r>
            <a:rPr lang="en-US" dirty="0"/>
            <a:t>4</a:t>
          </a:r>
        </a:p>
      </dgm:t>
    </dgm:pt>
    <dgm:pt modelId="{A6247B08-4C02-4159-92D9-F366B107D201}" type="pres">
      <dgm:prSet presAssocID="{6BFD4082-89E0-46BF-A62A-1ED1B29A6A54}" presName="linearFlow" presStyleCnt="0">
        <dgm:presLayoutVars>
          <dgm:dir/>
          <dgm:animLvl val="lvl"/>
          <dgm:resizeHandles val="exact"/>
        </dgm:presLayoutVars>
      </dgm:prSet>
      <dgm:spPr/>
    </dgm:pt>
    <dgm:pt modelId="{16D7995A-E447-4042-88C4-B273C0494E3B}" type="pres">
      <dgm:prSet presAssocID="{03F53DF3-A0AA-48AF-96F5-E88983DFB400}" presName="compositeNode" presStyleCnt="0"/>
      <dgm:spPr/>
    </dgm:pt>
    <dgm:pt modelId="{8CC71C37-B5B6-448D-9E8B-682C06624EC9}" type="pres">
      <dgm:prSet presAssocID="{03F53DF3-A0AA-48AF-96F5-E88983DFB400}" presName="parTx" presStyleLbl="node1" presStyleIdx="0" presStyleCnt="0">
        <dgm:presLayoutVars>
          <dgm:chMax val="0"/>
          <dgm:chPref val="0"/>
          <dgm:bulletEnabled val="1"/>
        </dgm:presLayoutVars>
      </dgm:prSet>
      <dgm:spPr/>
    </dgm:pt>
    <dgm:pt modelId="{3C748894-4665-4661-9D10-39C517513CB0}" type="pres">
      <dgm:prSet presAssocID="{03F53DF3-A0AA-48AF-96F5-E88983DFB400}" presName="parSh" presStyleCnt="0"/>
      <dgm:spPr/>
    </dgm:pt>
    <dgm:pt modelId="{CC12B912-F1A3-4F90-8E33-DF8E629079F8}" type="pres">
      <dgm:prSet presAssocID="{03F53DF3-A0AA-48AF-96F5-E88983DFB400}" presName="lineNode" presStyleLbl="alignAccFollowNode1" presStyleIdx="0" presStyleCnt="12"/>
      <dgm:spPr/>
    </dgm:pt>
    <dgm:pt modelId="{64694671-71ED-4210-A077-B1C3D1237ACA}" type="pres">
      <dgm:prSet presAssocID="{03F53DF3-A0AA-48AF-96F5-E88983DFB400}" presName="lineArrowNode" presStyleLbl="alignAccFollowNode1" presStyleIdx="1" presStyleCnt="12"/>
      <dgm:spPr/>
    </dgm:pt>
    <dgm:pt modelId="{A98EF4B6-835F-4DA2-ACEC-2CA08D8D5147}" type="pres">
      <dgm:prSet presAssocID="{2842B3E6-9BDB-4661-B7EC-E8D45C97D0BF}" presName="sibTransNodeCircle" presStyleLbl="alignNode1" presStyleIdx="0" presStyleCnt="4">
        <dgm:presLayoutVars>
          <dgm:chMax val="0"/>
          <dgm:bulletEnabled/>
        </dgm:presLayoutVars>
      </dgm:prSet>
      <dgm:spPr/>
    </dgm:pt>
    <dgm:pt modelId="{3771BA29-7972-4931-82C0-F751728B5977}" type="pres">
      <dgm:prSet presAssocID="{2842B3E6-9BDB-4661-B7EC-E8D45C97D0BF}" presName="spacerBetweenCircleAndCallout" presStyleCnt="0">
        <dgm:presLayoutVars/>
      </dgm:prSet>
      <dgm:spPr/>
    </dgm:pt>
    <dgm:pt modelId="{E09B5EB3-A1E3-43F4-A42F-520B5D9C85DC}" type="pres">
      <dgm:prSet presAssocID="{03F53DF3-A0AA-48AF-96F5-E88983DFB400}" presName="nodeText" presStyleLbl="alignAccFollowNode1" presStyleIdx="2" presStyleCnt="12">
        <dgm:presLayoutVars>
          <dgm:bulletEnabled val="1"/>
        </dgm:presLayoutVars>
      </dgm:prSet>
      <dgm:spPr/>
    </dgm:pt>
    <dgm:pt modelId="{4558AD57-61FD-44DA-96CF-FA6B47F7EC2B}" type="pres">
      <dgm:prSet presAssocID="{2842B3E6-9BDB-4661-B7EC-E8D45C97D0BF}" presName="sibTransComposite" presStyleCnt="0"/>
      <dgm:spPr/>
    </dgm:pt>
    <dgm:pt modelId="{DE9D18B3-A97F-4AEC-BC80-80C81FF6E5F7}" type="pres">
      <dgm:prSet presAssocID="{6F23A430-F107-4697-BB95-F94ADAE865A3}" presName="compositeNode" presStyleCnt="0"/>
      <dgm:spPr/>
    </dgm:pt>
    <dgm:pt modelId="{CA348C0C-5AA2-4187-8B53-78819208C4FB}" type="pres">
      <dgm:prSet presAssocID="{6F23A430-F107-4697-BB95-F94ADAE865A3}" presName="parTx" presStyleLbl="node1" presStyleIdx="0" presStyleCnt="0">
        <dgm:presLayoutVars>
          <dgm:chMax val="0"/>
          <dgm:chPref val="0"/>
          <dgm:bulletEnabled val="1"/>
        </dgm:presLayoutVars>
      </dgm:prSet>
      <dgm:spPr/>
    </dgm:pt>
    <dgm:pt modelId="{2FC18CAF-A9D0-41D7-B665-A9659EA3AB0F}" type="pres">
      <dgm:prSet presAssocID="{6F23A430-F107-4697-BB95-F94ADAE865A3}" presName="parSh" presStyleCnt="0"/>
      <dgm:spPr/>
    </dgm:pt>
    <dgm:pt modelId="{91E26245-A9F4-4F62-8747-5EE1A729FD5C}" type="pres">
      <dgm:prSet presAssocID="{6F23A430-F107-4697-BB95-F94ADAE865A3}" presName="lineNode" presStyleLbl="alignAccFollowNode1" presStyleIdx="3" presStyleCnt="12"/>
      <dgm:spPr/>
    </dgm:pt>
    <dgm:pt modelId="{27CC67EE-9A3B-467A-9CB3-B4E1E9F0CF33}" type="pres">
      <dgm:prSet presAssocID="{6F23A430-F107-4697-BB95-F94ADAE865A3}" presName="lineArrowNode" presStyleLbl="alignAccFollowNode1" presStyleIdx="4" presStyleCnt="12"/>
      <dgm:spPr/>
    </dgm:pt>
    <dgm:pt modelId="{8D604C15-9159-44C3-8735-3BEF82F4D514}" type="pres">
      <dgm:prSet presAssocID="{6F02472E-F6B5-4112-8C9C-AF92B4163543}" presName="sibTransNodeCircle" presStyleLbl="alignNode1" presStyleIdx="1" presStyleCnt="4">
        <dgm:presLayoutVars>
          <dgm:chMax val="0"/>
          <dgm:bulletEnabled/>
        </dgm:presLayoutVars>
      </dgm:prSet>
      <dgm:spPr/>
    </dgm:pt>
    <dgm:pt modelId="{2D41D975-DD8C-45DB-9F29-03AAB801C3CF}" type="pres">
      <dgm:prSet presAssocID="{6F02472E-F6B5-4112-8C9C-AF92B4163543}" presName="spacerBetweenCircleAndCallout" presStyleCnt="0">
        <dgm:presLayoutVars/>
      </dgm:prSet>
      <dgm:spPr/>
    </dgm:pt>
    <dgm:pt modelId="{9631FFC1-2C1F-4475-856A-186DD73395DA}" type="pres">
      <dgm:prSet presAssocID="{6F23A430-F107-4697-BB95-F94ADAE865A3}" presName="nodeText" presStyleLbl="alignAccFollowNode1" presStyleIdx="5" presStyleCnt="12" custScaleX="111441">
        <dgm:presLayoutVars>
          <dgm:bulletEnabled val="1"/>
        </dgm:presLayoutVars>
      </dgm:prSet>
      <dgm:spPr>
        <a:xfrm>
          <a:off x="1291304" y="1726278"/>
          <a:ext cx="1325772" cy="1965600"/>
        </a:xfrm>
        <a:prstGeom prst="upArrowCallout">
          <a:avLst>
            <a:gd name="adj1" fmla="val 50000"/>
            <a:gd name="adj2" fmla="val 20000"/>
            <a:gd name="adj3" fmla="val 20000"/>
            <a:gd name="adj4" fmla="val 100000"/>
          </a:avLst>
        </a:prstGeom>
      </dgm:spPr>
    </dgm:pt>
    <dgm:pt modelId="{3739C953-EF95-4198-9822-CA46EF37AAC2}" type="pres">
      <dgm:prSet presAssocID="{6F02472E-F6B5-4112-8C9C-AF92B4163543}" presName="sibTransComposite" presStyleCnt="0"/>
      <dgm:spPr/>
    </dgm:pt>
    <dgm:pt modelId="{8570B730-17FC-4977-9D38-69673E58EE44}" type="pres">
      <dgm:prSet presAssocID="{6DCC79EF-B692-4EE0-BEBA-4FC39A80B61A}" presName="compositeNode" presStyleCnt="0"/>
      <dgm:spPr/>
    </dgm:pt>
    <dgm:pt modelId="{559CF674-A5D2-4147-B07F-87513F76C27E}" type="pres">
      <dgm:prSet presAssocID="{6DCC79EF-B692-4EE0-BEBA-4FC39A80B61A}" presName="parTx" presStyleLbl="node1" presStyleIdx="0" presStyleCnt="0">
        <dgm:presLayoutVars>
          <dgm:chMax val="0"/>
          <dgm:chPref val="0"/>
          <dgm:bulletEnabled val="1"/>
        </dgm:presLayoutVars>
      </dgm:prSet>
      <dgm:spPr/>
    </dgm:pt>
    <dgm:pt modelId="{128E01CA-F812-48FB-AD04-E1F1DAF4DB75}" type="pres">
      <dgm:prSet presAssocID="{6DCC79EF-B692-4EE0-BEBA-4FC39A80B61A}" presName="parSh" presStyleCnt="0"/>
      <dgm:spPr/>
    </dgm:pt>
    <dgm:pt modelId="{7D69FEC6-FF1C-4E2A-B656-560A51EB9ADE}" type="pres">
      <dgm:prSet presAssocID="{6DCC79EF-B692-4EE0-BEBA-4FC39A80B61A}" presName="lineNode" presStyleLbl="alignAccFollowNode1" presStyleIdx="6" presStyleCnt="12"/>
      <dgm:spPr/>
    </dgm:pt>
    <dgm:pt modelId="{44B278D0-520C-481B-BD98-76E5DA3D82EA}" type="pres">
      <dgm:prSet presAssocID="{6DCC79EF-B692-4EE0-BEBA-4FC39A80B61A}" presName="lineArrowNode" presStyleLbl="alignAccFollowNode1" presStyleIdx="7" presStyleCnt="12"/>
      <dgm:spPr/>
    </dgm:pt>
    <dgm:pt modelId="{B4EB3D36-5FA6-4AE2-89B8-985DE2D299E3}" type="pres">
      <dgm:prSet presAssocID="{F7880219-270D-4F53-8291-5EC92C62FD1A}" presName="sibTransNodeCircle" presStyleLbl="alignNode1" presStyleIdx="2" presStyleCnt="4">
        <dgm:presLayoutVars>
          <dgm:chMax val="0"/>
          <dgm:bulletEnabled/>
        </dgm:presLayoutVars>
      </dgm:prSet>
      <dgm:spPr/>
    </dgm:pt>
    <dgm:pt modelId="{A4AE6716-9978-4566-A9D6-5A91AEFA9A45}" type="pres">
      <dgm:prSet presAssocID="{F7880219-270D-4F53-8291-5EC92C62FD1A}" presName="spacerBetweenCircleAndCallout" presStyleCnt="0">
        <dgm:presLayoutVars/>
      </dgm:prSet>
      <dgm:spPr/>
    </dgm:pt>
    <dgm:pt modelId="{AF32C804-30DB-4D68-BAC9-400686219AE6}" type="pres">
      <dgm:prSet presAssocID="{6DCC79EF-B692-4EE0-BEBA-4FC39A80B61A}" presName="nodeText" presStyleLbl="alignAccFollowNode1" presStyleIdx="8" presStyleCnt="12">
        <dgm:presLayoutVars>
          <dgm:bulletEnabled val="1"/>
        </dgm:presLayoutVars>
      </dgm:prSet>
      <dgm:spPr/>
    </dgm:pt>
    <dgm:pt modelId="{B652856B-331A-419C-B849-96DDD51643D5}" type="pres">
      <dgm:prSet presAssocID="{F7880219-270D-4F53-8291-5EC92C62FD1A}" presName="sibTransComposite" presStyleCnt="0"/>
      <dgm:spPr/>
    </dgm:pt>
    <dgm:pt modelId="{F56C47CD-AD05-41CE-98B1-33BA8E9E2796}" type="pres">
      <dgm:prSet presAssocID="{71E7E13E-FE00-4604-89E7-253D061BC5C4}" presName="compositeNode" presStyleCnt="0"/>
      <dgm:spPr/>
    </dgm:pt>
    <dgm:pt modelId="{A32ED23D-910D-4C31-AC19-A1DDAADA489E}" type="pres">
      <dgm:prSet presAssocID="{71E7E13E-FE00-4604-89E7-253D061BC5C4}" presName="parTx" presStyleLbl="node1" presStyleIdx="0" presStyleCnt="0">
        <dgm:presLayoutVars>
          <dgm:chMax val="0"/>
          <dgm:chPref val="0"/>
          <dgm:bulletEnabled val="1"/>
        </dgm:presLayoutVars>
      </dgm:prSet>
      <dgm:spPr/>
    </dgm:pt>
    <dgm:pt modelId="{93212B08-9878-4E42-B733-D78CCAF0F5F1}" type="pres">
      <dgm:prSet presAssocID="{71E7E13E-FE00-4604-89E7-253D061BC5C4}" presName="parSh" presStyleCnt="0"/>
      <dgm:spPr/>
    </dgm:pt>
    <dgm:pt modelId="{BD65DCD8-A77A-4AFD-BFAA-6C6855A56828}" type="pres">
      <dgm:prSet presAssocID="{71E7E13E-FE00-4604-89E7-253D061BC5C4}" presName="lineNode" presStyleLbl="alignAccFollowNode1" presStyleIdx="9" presStyleCnt="12"/>
      <dgm:spPr/>
    </dgm:pt>
    <dgm:pt modelId="{DBFFB7F2-675C-4299-B028-0F924F90CAC2}" type="pres">
      <dgm:prSet presAssocID="{71E7E13E-FE00-4604-89E7-253D061BC5C4}" presName="lineArrowNode" presStyleLbl="alignAccFollowNode1" presStyleIdx="10" presStyleCnt="12"/>
      <dgm:spPr/>
    </dgm:pt>
    <dgm:pt modelId="{30981BBF-A4DA-451E-935D-A540630588AE}" type="pres">
      <dgm:prSet presAssocID="{0C19D87B-C819-4679-B69E-1F3508209246}" presName="sibTransNodeCircle" presStyleLbl="alignNode1" presStyleIdx="3" presStyleCnt="4">
        <dgm:presLayoutVars>
          <dgm:chMax val="0"/>
          <dgm:bulletEnabled/>
        </dgm:presLayoutVars>
      </dgm:prSet>
      <dgm:spPr/>
    </dgm:pt>
    <dgm:pt modelId="{D055E69E-DA41-4BD2-9E56-849BB4E21401}" type="pres">
      <dgm:prSet presAssocID="{0C19D87B-C819-4679-B69E-1F3508209246}" presName="spacerBetweenCircleAndCallout" presStyleCnt="0">
        <dgm:presLayoutVars/>
      </dgm:prSet>
      <dgm:spPr/>
    </dgm:pt>
    <dgm:pt modelId="{B675B2F6-4D67-4844-807F-33CDCBB7E79D}" type="pres">
      <dgm:prSet presAssocID="{71E7E13E-FE00-4604-89E7-253D061BC5C4}" presName="nodeText" presStyleLbl="alignAccFollowNode1" presStyleIdx="11" presStyleCnt="12">
        <dgm:presLayoutVars>
          <dgm:bulletEnabled val="1"/>
        </dgm:presLayoutVars>
      </dgm:prSet>
      <dgm:spPr/>
    </dgm:pt>
  </dgm:ptLst>
  <dgm:cxnLst>
    <dgm:cxn modelId="{E5561E10-4721-4A9C-BEFE-1CB9275B006C}" srcId="{6BFD4082-89E0-46BF-A62A-1ED1B29A6A54}" destId="{6DCC79EF-B692-4EE0-BEBA-4FC39A80B61A}" srcOrd="2" destOrd="0" parTransId="{F020DD64-506B-43A0-A881-F851A49BC76A}" sibTransId="{F7880219-270D-4F53-8291-5EC92C62FD1A}"/>
    <dgm:cxn modelId="{91E9E42D-5FFF-44A7-8535-6A68AB4E8F16}" srcId="{6BFD4082-89E0-46BF-A62A-1ED1B29A6A54}" destId="{03F53DF3-A0AA-48AF-96F5-E88983DFB400}" srcOrd="0" destOrd="0" parTransId="{A4264B45-537B-4A86-8EF0-7C288B650B9E}" sibTransId="{2842B3E6-9BDB-4661-B7EC-E8D45C97D0BF}"/>
    <dgm:cxn modelId="{A22A543A-D3A1-4AE0-876F-9D2E3EBF45CB}" type="presOf" srcId="{6BFD4082-89E0-46BF-A62A-1ED1B29A6A54}" destId="{A6247B08-4C02-4159-92D9-F366B107D201}" srcOrd="0" destOrd="0" presId="urn:microsoft.com/office/officeart/2016/7/layout/LinearArrowProcessNumbered"/>
    <dgm:cxn modelId="{7E85F03A-CA77-46E7-B290-749135E8E0C3}" type="presOf" srcId="{03F53DF3-A0AA-48AF-96F5-E88983DFB400}" destId="{E09B5EB3-A1E3-43F4-A42F-520B5D9C85DC}" srcOrd="0" destOrd="0" presId="urn:microsoft.com/office/officeart/2016/7/layout/LinearArrowProcessNumbered"/>
    <dgm:cxn modelId="{254B676C-9E1E-4E9B-90BB-0430EC679B24}" type="presOf" srcId="{71E7E13E-FE00-4604-89E7-253D061BC5C4}" destId="{B675B2F6-4D67-4844-807F-33CDCBB7E79D}" srcOrd="0" destOrd="0" presId="urn:microsoft.com/office/officeart/2016/7/layout/LinearArrowProcessNumbered"/>
    <dgm:cxn modelId="{CE608151-3409-4EE9-A2F6-B5386A5A5D2F}" type="presOf" srcId="{6F23A430-F107-4697-BB95-F94ADAE865A3}" destId="{9631FFC1-2C1F-4475-856A-186DD73395DA}" srcOrd="0" destOrd="0" presId="urn:microsoft.com/office/officeart/2016/7/layout/LinearArrowProcessNumbered"/>
    <dgm:cxn modelId="{E74BF456-9895-4A25-9C4E-D3CE025B2CE9}" type="presOf" srcId="{6DCC79EF-B692-4EE0-BEBA-4FC39A80B61A}" destId="{AF32C804-30DB-4D68-BAC9-400686219AE6}" srcOrd="0" destOrd="0" presId="urn:microsoft.com/office/officeart/2016/7/layout/LinearArrowProcessNumbered"/>
    <dgm:cxn modelId="{71F3AA58-9E32-4305-8907-E72282EB22FE}" type="presOf" srcId="{2842B3E6-9BDB-4661-B7EC-E8D45C97D0BF}" destId="{A98EF4B6-835F-4DA2-ACEC-2CA08D8D5147}" srcOrd="0" destOrd="0" presId="urn:microsoft.com/office/officeart/2016/7/layout/LinearArrowProcessNumbered"/>
    <dgm:cxn modelId="{8C26388B-4946-4EAE-BDDD-D93AFA46A211}" type="presOf" srcId="{0C19D87B-C819-4679-B69E-1F3508209246}" destId="{30981BBF-A4DA-451E-935D-A540630588AE}" srcOrd="0" destOrd="0" presId="urn:microsoft.com/office/officeart/2016/7/layout/LinearArrowProcessNumbered"/>
    <dgm:cxn modelId="{DDD9F59A-B85F-437E-BDB9-79079A907673}" type="presOf" srcId="{F7880219-270D-4F53-8291-5EC92C62FD1A}" destId="{B4EB3D36-5FA6-4AE2-89B8-985DE2D299E3}" srcOrd="0" destOrd="0" presId="urn:microsoft.com/office/officeart/2016/7/layout/LinearArrowProcessNumbered"/>
    <dgm:cxn modelId="{368948E0-433C-4B58-867E-AAB4D9B688DB}" type="presOf" srcId="{6F02472E-F6B5-4112-8C9C-AF92B4163543}" destId="{8D604C15-9159-44C3-8735-3BEF82F4D514}" srcOrd="0" destOrd="0" presId="urn:microsoft.com/office/officeart/2016/7/layout/LinearArrowProcessNumbered"/>
    <dgm:cxn modelId="{CBB5ECE2-4C1F-4234-85F2-7A4F768E8EB0}" srcId="{6BFD4082-89E0-46BF-A62A-1ED1B29A6A54}" destId="{6F23A430-F107-4697-BB95-F94ADAE865A3}" srcOrd="1" destOrd="0" parTransId="{C1AB22BE-3142-4EFC-9DBA-9474B996076A}" sibTransId="{6F02472E-F6B5-4112-8C9C-AF92B4163543}"/>
    <dgm:cxn modelId="{421586E4-1120-4307-8F0D-62D66EE673E3}" srcId="{6BFD4082-89E0-46BF-A62A-1ED1B29A6A54}" destId="{71E7E13E-FE00-4604-89E7-253D061BC5C4}" srcOrd="3" destOrd="0" parTransId="{B221DE77-FF4A-45C1-AAC8-DBC7F8EBF87A}" sibTransId="{0C19D87B-C819-4679-B69E-1F3508209246}"/>
    <dgm:cxn modelId="{5AE4E6E1-2E9A-4503-A207-9388F13051E4}" type="presParOf" srcId="{A6247B08-4C02-4159-92D9-F366B107D201}" destId="{16D7995A-E447-4042-88C4-B273C0494E3B}" srcOrd="0" destOrd="0" presId="urn:microsoft.com/office/officeart/2016/7/layout/LinearArrowProcessNumbered"/>
    <dgm:cxn modelId="{C22F0B2A-D42F-4A5E-B733-7EA0F4D892EB}" type="presParOf" srcId="{16D7995A-E447-4042-88C4-B273C0494E3B}" destId="{8CC71C37-B5B6-448D-9E8B-682C06624EC9}" srcOrd="0" destOrd="0" presId="urn:microsoft.com/office/officeart/2016/7/layout/LinearArrowProcessNumbered"/>
    <dgm:cxn modelId="{924E7D70-C793-488C-AC56-D235D5BC76DB}" type="presParOf" srcId="{16D7995A-E447-4042-88C4-B273C0494E3B}" destId="{3C748894-4665-4661-9D10-39C517513CB0}" srcOrd="1" destOrd="0" presId="urn:microsoft.com/office/officeart/2016/7/layout/LinearArrowProcessNumbered"/>
    <dgm:cxn modelId="{099700F7-5853-4A0A-BD7E-371B303AE665}" type="presParOf" srcId="{3C748894-4665-4661-9D10-39C517513CB0}" destId="{CC12B912-F1A3-4F90-8E33-DF8E629079F8}" srcOrd="0" destOrd="0" presId="urn:microsoft.com/office/officeart/2016/7/layout/LinearArrowProcessNumbered"/>
    <dgm:cxn modelId="{C63559C7-1985-4A1A-995E-4A3BDEE5A311}" type="presParOf" srcId="{3C748894-4665-4661-9D10-39C517513CB0}" destId="{64694671-71ED-4210-A077-B1C3D1237ACA}" srcOrd="1" destOrd="0" presId="urn:microsoft.com/office/officeart/2016/7/layout/LinearArrowProcessNumbered"/>
    <dgm:cxn modelId="{1EEFA325-EE39-4A81-A7D1-503C7580F7ED}" type="presParOf" srcId="{3C748894-4665-4661-9D10-39C517513CB0}" destId="{A98EF4B6-835F-4DA2-ACEC-2CA08D8D5147}" srcOrd="2" destOrd="0" presId="urn:microsoft.com/office/officeart/2016/7/layout/LinearArrowProcessNumbered"/>
    <dgm:cxn modelId="{88EF1DC2-E8CE-4889-9393-779B4F30F3D3}" type="presParOf" srcId="{3C748894-4665-4661-9D10-39C517513CB0}" destId="{3771BA29-7972-4931-82C0-F751728B5977}" srcOrd="3" destOrd="0" presId="urn:microsoft.com/office/officeart/2016/7/layout/LinearArrowProcessNumbered"/>
    <dgm:cxn modelId="{C25A0E0F-84DC-4DA1-A56F-3979165A002B}" type="presParOf" srcId="{16D7995A-E447-4042-88C4-B273C0494E3B}" destId="{E09B5EB3-A1E3-43F4-A42F-520B5D9C85DC}" srcOrd="2" destOrd="0" presId="urn:microsoft.com/office/officeart/2016/7/layout/LinearArrowProcessNumbered"/>
    <dgm:cxn modelId="{E9FC13EA-2FD1-42FD-9A02-A751FB476743}" type="presParOf" srcId="{A6247B08-4C02-4159-92D9-F366B107D201}" destId="{4558AD57-61FD-44DA-96CF-FA6B47F7EC2B}" srcOrd="1" destOrd="0" presId="urn:microsoft.com/office/officeart/2016/7/layout/LinearArrowProcessNumbered"/>
    <dgm:cxn modelId="{40E73F5B-05A3-4414-90C0-3A0BDB23C7D9}" type="presParOf" srcId="{A6247B08-4C02-4159-92D9-F366B107D201}" destId="{DE9D18B3-A97F-4AEC-BC80-80C81FF6E5F7}" srcOrd="2" destOrd="0" presId="urn:microsoft.com/office/officeart/2016/7/layout/LinearArrowProcessNumbered"/>
    <dgm:cxn modelId="{925ADE8E-0E04-4C43-8DDB-3D393E669C40}" type="presParOf" srcId="{DE9D18B3-A97F-4AEC-BC80-80C81FF6E5F7}" destId="{CA348C0C-5AA2-4187-8B53-78819208C4FB}" srcOrd="0" destOrd="0" presId="urn:microsoft.com/office/officeart/2016/7/layout/LinearArrowProcessNumbered"/>
    <dgm:cxn modelId="{5C43640A-2A5C-4C0F-9B1B-06CA48D9946E}" type="presParOf" srcId="{DE9D18B3-A97F-4AEC-BC80-80C81FF6E5F7}" destId="{2FC18CAF-A9D0-41D7-B665-A9659EA3AB0F}" srcOrd="1" destOrd="0" presId="urn:microsoft.com/office/officeart/2016/7/layout/LinearArrowProcessNumbered"/>
    <dgm:cxn modelId="{46F4245F-9654-4423-8996-CB14871C86AC}" type="presParOf" srcId="{2FC18CAF-A9D0-41D7-B665-A9659EA3AB0F}" destId="{91E26245-A9F4-4F62-8747-5EE1A729FD5C}" srcOrd="0" destOrd="0" presId="urn:microsoft.com/office/officeart/2016/7/layout/LinearArrowProcessNumbered"/>
    <dgm:cxn modelId="{66779A42-2161-469E-A497-4BABA3C37779}" type="presParOf" srcId="{2FC18CAF-A9D0-41D7-B665-A9659EA3AB0F}" destId="{27CC67EE-9A3B-467A-9CB3-B4E1E9F0CF33}" srcOrd="1" destOrd="0" presId="urn:microsoft.com/office/officeart/2016/7/layout/LinearArrowProcessNumbered"/>
    <dgm:cxn modelId="{DC3801F8-CCAA-4E2A-8FE9-16EDA2580967}" type="presParOf" srcId="{2FC18CAF-A9D0-41D7-B665-A9659EA3AB0F}" destId="{8D604C15-9159-44C3-8735-3BEF82F4D514}" srcOrd="2" destOrd="0" presId="urn:microsoft.com/office/officeart/2016/7/layout/LinearArrowProcessNumbered"/>
    <dgm:cxn modelId="{96B7A737-BF6E-48D7-B363-5BD4AACAB90B}" type="presParOf" srcId="{2FC18CAF-A9D0-41D7-B665-A9659EA3AB0F}" destId="{2D41D975-DD8C-45DB-9F29-03AAB801C3CF}" srcOrd="3" destOrd="0" presId="urn:microsoft.com/office/officeart/2016/7/layout/LinearArrowProcessNumbered"/>
    <dgm:cxn modelId="{D4F4A315-E6A0-47CA-9830-A08BF183F515}" type="presParOf" srcId="{DE9D18B3-A97F-4AEC-BC80-80C81FF6E5F7}" destId="{9631FFC1-2C1F-4475-856A-186DD73395DA}" srcOrd="2" destOrd="0" presId="urn:microsoft.com/office/officeart/2016/7/layout/LinearArrowProcessNumbered"/>
    <dgm:cxn modelId="{7026F05C-41A8-4738-9989-064805E06D08}" type="presParOf" srcId="{A6247B08-4C02-4159-92D9-F366B107D201}" destId="{3739C953-EF95-4198-9822-CA46EF37AAC2}" srcOrd="3" destOrd="0" presId="urn:microsoft.com/office/officeart/2016/7/layout/LinearArrowProcessNumbered"/>
    <dgm:cxn modelId="{9CAFECCF-9AF3-4031-B3DE-9322688E6B35}" type="presParOf" srcId="{A6247B08-4C02-4159-92D9-F366B107D201}" destId="{8570B730-17FC-4977-9D38-69673E58EE44}" srcOrd="4" destOrd="0" presId="urn:microsoft.com/office/officeart/2016/7/layout/LinearArrowProcessNumbered"/>
    <dgm:cxn modelId="{5C988FBE-7730-48C2-B271-ABFB67DD6A05}" type="presParOf" srcId="{8570B730-17FC-4977-9D38-69673E58EE44}" destId="{559CF674-A5D2-4147-B07F-87513F76C27E}" srcOrd="0" destOrd="0" presId="urn:microsoft.com/office/officeart/2016/7/layout/LinearArrowProcessNumbered"/>
    <dgm:cxn modelId="{57F105AF-9A4A-4F8F-A43C-95C31E266418}" type="presParOf" srcId="{8570B730-17FC-4977-9D38-69673E58EE44}" destId="{128E01CA-F812-48FB-AD04-E1F1DAF4DB75}" srcOrd="1" destOrd="0" presId="urn:microsoft.com/office/officeart/2016/7/layout/LinearArrowProcessNumbered"/>
    <dgm:cxn modelId="{22015696-74D5-40F4-BACC-0F9C9CEB3C0F}" type="presParOf" srcId="{128E01CA-F812-48FB-AD04-E1F1DAF4DB75}" destId="{7D69FEC6-FF1C-4E2A-B656-560A51EB9ADE}" srcOrd="0" destOrd="0" presId="urn:microsoft.com/office/officeart/2016/7/layout/LinearArrowProcessNumbered"/>
    <dgm:cxn modelId="{3894605E-33FD-47AF-8D7E-BD14947B6019}" type="presParOf" srcId="{128E01CA-F812-48FB-AD04-E1F1DAF4DB75}" destId="{44B278D0-520C-481B-BD98-76E5DA3D82EA}" srcOrd="1" destOrd="0" presId="urn:microsoft.com/office/officeart/2016/7/layout/LinearArrowProcessNumbered"/>
    <dgm:cxn modelId="{D2A5971D-A81A-40F1-ACD2-82D8AAF288C8}" type="presParOf" srcId="{128E01CA-F812-48FB-AD04-E1F1DAF4DB75}" destId="{B4EB3D36-5FA6-4AE2-89B8-985DE2D299E3}" srcOrd="2" destOrd="0" presId="urn:microsoft.com/office/officeart/2016/7/layout/LinearArrowProcessNumbered"/>
    <dgm:cxn modelId="{43E3FE5C-27E6-4D2F-9041-AC1CE7B67364}" type="presParOf" srcId="{128E01CA-F812-48FB-AD04-E1F1DAF4DB75}" destId="{A4AE6716-9978-4566-A9D6-5A91AEFA9A45}" srcOrd="3" destOrd="0" presId="urn:microsoft.com/office/officeart/2016/7/layout/LinearArrowProcessNumbered"/>
    <dgm:cxn modelId="{9B4F1113-A432-4EFC-9375-33CB88A24F17}" type="presParOf" srcId="{8570B730-17FC-4977-9D38-69673E58EE44}" destId="{AF32C804-30DB-4D68-BAC9-400686219AE6}" srcOrd="2" destOrd="0" presId="urn:microsoft.com/office/officeart/2016/7/layout/LinearArrowProcessNumbered"/>
    <dgm:cxn modelId="{FAD1F2E3-B3A4-4F71-89D9-BCAB7C1191E0}" type="presParOf" srcId="{A6247B08-4C02-4159-92D9-F366B107D201}" destId="{B652856B-331A-419C-B849-96DDD51643D5}" srcOrd="5" destOrd="0" presId="urn:microsoft.com/office/officeart/2016/7/layout/LinearArrowProcessNumbered"/>
    <dgm:cxn modelId="{9D276B08-F79F-43D6-A8A6-0D8848616699}" type="presParOf" srcId="{A6247B08-4C02-4159-92D9-F366B107D201}" destId="{F56C47CD-AD05-41CE-98B1-33BA8E9E2796}" srcOrd="6" destOrd="0" presId="urn:microsoft.com/office/officeart/2016/7/layout/LinearArrowProcessNumbered"/>
    <dgm:cxn modelId="{76F2B32C-EDE8-4441-B08C-C5170F738473}" type="presParOf" srcId="{F56C47CD-AD05-41CE-98B1-33BA8E9E2796}" destId="{A32ED23D-910D-4C31-AC19-A1DDAADA489E}" srcOrd="0" destOrd="0" presId="urn:microsoft.com/office/officeart/2016/7/layout/LinearArrowProcessNumbered"/>
    <dgm:cxn modelId="{FACC2756-1F01-43B1-8C20-1D5582956174}" type="presParOf" srcId="{F56C47CD-AD05-41CE-98B1-33BA8E9E2796}" destId="{93212B08-9878-4E42-B733-D78CCAF0F5F1}" srcOrd="1" destOrd="0" presId="urn:microsoft.com/office/officeart/2016/7/layout/LinearArrowProcessNumbered"/>
    <dgm:cxn modelId="{7F0152AA-1454-4920-AF15-90CA8576CA0D}" type="presParOf" srcId="{93212B08-9878-4E42-B733-D78CCAF0F5F1}" destId="{BD65DCD8-A77A-4AFD-BFAA-6C6855A56828}" srcOrd="0" destOrd="0" presId="urn:microsoft.com/office/officeart/2016/7/layout/LinearArrowProcessNumbered"/>
    <dgm:cxn modelId="{99B9225F-4E08-4E21-AC8F-A5C7AE043DE9}" type="presParOf" srcId="{93212B08-9878-4E42-B733-D78CCAF0F5F1}" destId="{DBFFB7F2-675C-4299-B028-0F924F90CAC2}" srcOrd="1" destOrd="0" presId="urn:microsoft.com/office/officeart/2016/7/layout/LinearArrowProcessNumbered"/>
    <dgm:cxn modelId="{31F7AFB3-0C0C-4EB1-B276-467487BE9BA9}" type="presParOf" srcId="{93212B08-9878-4E42-B733-D78CCAF0F5F1}" destId="{30981BBF-A4DA-451E-935D-A540630588AE}" srcOrd="2" destOrd="0" presId="urn:microsoft.com/office/officeart/2016/7/layout/LinearArrowProcessNumbered"/>
    <dgm:cxn modelId="{0F3B9251-7D4C-4F43-99C6-0C86B7FBCD51}" type="presParOf" srcId="{93212B08-9878-4E42-B733-D78CCAF0F5F1}" destId="{D055E69E-DA41-4BD2-9E56-849BB4E21401}" srcOrd="3" destOrd="0" presId="urn:microsoft.com/office/officeart/2016/7/layout/LinearArrowProcessNumbered"/>
    <dgm:cxn modelId="{8CC92609-0A19-4320-A180-2493C333D161}" type="presParOf" srcId="{F56C47CD-AD05-41CE-98B1-33BA8E9E2796}" destId="{B675B2F6-4D67-4844-807F-33CDCBB7E79D}" srcOrd="2" destOrd="0" presId="urn:microsoft.com/office/officeart/2016/7/layout/LinearArrow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BFD4082-89E0-46BF-A62A-1ED1B29A6A54}" type="doc">
      <dgm:prSet loTypeId="urn:microsoft.com/office/officeart/2016/7/layout/LinearArrowProcessNumbered" loCatId="process" qsTypeId="urn:microsoft.com/office/officeart/2005/8/quickstyle/simple1" qsCatId="simple" csTypeId="urn:microsoft.com/office/officeart/2005/8/colors/accent1_4" csCatId="accent1" phldr="1"/>
      <dgm:spPr/>
      <dgm:t>
        <a:bodyPr/>
        <a:lstStyle/>
        <a:p>
          <a:endParaRPr lang="en-US"/>
        </a:p>
      </dgm:t>
    </dgm:pt>
    <dgm:pt modelId="{A6247B08-4C02-4159-92D9-F366B107D201}" type="pres">
      <dgm:prSet presAssocID="{6BFD4082-89E0-46BF-A62A-1ED1B29A6A54}" presName="linearFlow" presStyleCnt="0">
        <dgm:presLayoutVars>
          <dgm:dir/>
          <dgm:animLvl val="lvl"/>
          <dgm:resizeHandles val="exact"/>
        </dgm:presLayoutVars>
      </dgm:prSet>
      <dgm:spPr/>
    </dgm:pt>
  </dgm:ptLst>
  <dgm:cxnLst>
    <dgm:cxn modelId="{A22A543A-D3A1-4AE0-876F-9D2E3EBF45CB}" type="presOf" srcId="{6BFD4082-89E0-46BF-A62A-1ED1B29A6A54}" destId="{A6247B08-4C02-4159-92D9-F366B107D201}" srcOrd="0" destOrd="0" presId="urn:microsoft.com/office/officeart/2016/7/layout/LinearArrowProcessNumbered"/>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BFD4082-89E0-46BF-A62A-1ED1B29A6A54}" type="doc">
      <dgm:prSet loTypeId="urn:microsoft.com/office/officeart/2016/7/layout/LinearArrowProcessNumbered" loCatId="process" qsTypeId="urn:microsoft.com/office/officeart/2005/8/quickstyle/simple1" qsCatId="simple" csTypeId="urn:microsoft.com/office/officeart/2005/8/colors/accent1_4" csCatId="accent1" phldr="1"/>
      <dgm:spPr/>
      <dgm:t>
        <a:bodyPr/>
        <a:lstStyle/>
        <a:p>
          <a:endParaRPr lang="en-US"/>
        </a:p>
      </dgm:t>
    </dgm:pt>
    <dgm:pt modelId="{A6247B08-4C02-4159-92D9-F366B107D201}" type="pres">
      <dgm:prSet presAssocID="{6BFD4082-89E0-46BF-A62A-1ED1B29A6A54}" presName="linearFlow" presStyleCnt="0">
        <dgm:presLayoutVars>
          <dgm:dir/>
          <dgm:animLvl val="lvl"/>
          <dgm:resizeHandles val="exact"/>
        </dgm:presLayoutVars>
      </dgm:prSet>
      <dgm:spPr/>
    </dgm:pt>
  </dgm:ptLst>
  <dgm:cxnLst>
    <dgm:cxn modelId="{A22A543A-D3A1-4AE0-876F-9D2E3EBF45CB}" type="presOf" srcId="{6BFD4082-89E0-46BF-A62A-1ED1B29A6A54}" destId="{A6247B08-4C02-4159-92D9-F366B107D201}" srcOrd="0" destOrd="0" presId="urn:microsoft.com/office/officeart/2016/7/layout/LinearArrowProcessNumbered"/>
  </dgm:cxnLst>
  <dgm:bg>
    <a:solidFill>
      <a:schemeClr val="bg1"/>
    </a:solidFill>
    <a:effectLst>
      <a:glow rad="101600">
        <a:schemeClr val="accent5">
          <a:satMod val="175000"/>
          <a:alpha val="40000"/>
        </a:schemeClr>
      </a:glo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4780BD8-E740-4A08-8ABC-E8F4F6305927}"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US"/>
        </a:p>
      </dgm:t>
    </dgm:pt>
    <dgm:pt modelId="{62253328-238A-4313-8322-68D16441BCFE}" type="pres">
      <dgm:prSet presAssocID="{44780BD8-E740-4A08-8ABC-E8F4F6305927}" presName="Name0" presStyleCnt="0">
        <dgm:presLayoutVars>
          <dgm:dir/>
          <dgm:animLvl val="lvl"/>
          <dgm:resizeHandles val="exact"/>
        </dgm:presLayoutVars>
      </dgm:prSet>
      <dgm:spPr/>
    </dgm:pt>
  </dgm:ptLst>
  <dgm:cxnLst>
    <dgm:cxn modelId="{4F869943-3024-4CB6-97FB-48636D2763DB}" type="presOf" srcId="{44780BD8-E740-4A08-8ABC-E8F4F6305927}" destId="{62253328-238A-4313-8322-68D16441BCFE}" srcOrd="0" destOrd="0" presId="urn:microsoft.com/office/officeart/2005/8/layout/hProcess7"/>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3854932-7632-49CC-BF51-CAC23C048003}" type="doc">
      <dgm:prSet loTypeId="urn:microsoft.com/office/officeart/2005/8/layout/pList1" loCatId="list" qsTypeId="urn:microsoft.com/office/officeart/2005/8/quickstyle/simple1" qsCatId="simple" csTypeId="urn:microsoft.com/office/officeart/2005/8/colors/accent1_2" csCatId="accent1" phldr="1"/>
      <dgm:spPr/>
      <dgm:t>
        <a:bodyPr/>
        <a:lstStyle/>
        <a:p>
          <a:endParaRPr lang="en-US"/>
        </a:p>
      </dgm:t>
    </dgm:pt>
    <dgm:pt modelId="{11D10FF8-53A4-44EC-889C-6B1EBE34C3AB}">
      <dgm:prSet phldrT="[Text]" custT="1"/>
      <dgm:spPr/>
      <dgm:t>
        <a:bodyPr/>
        <a:lstStyle/>
        <a:p>
          <a:r>
            <a:rPr lang="en-US" sz="1800" b="0" dirty="0">
              <a:solidFill>
                <a:schemeClr val="tx1"/>
              </a:solidFill>
            </a:rPr>
            <a:t>Train the AI models with a mix of standard and adversarial data</a:t>
          </a:r>
        </a:p>
      </dgm:t>
    </dgm:pt>
    <dgm:pt modelId="{BFC2F53D-C31D-4172-9824-B1371B4BFAC6}" type="parTrans" cxnId="{8548B7B4-E750-4D5C-A4D2-0B84027874A1}">
      <dgm:prSet/>
      <dgm:spPr/>
      <dgm:t>
        <a:bodyPr/>
        <a:lstStyle/>
        <a:p>
          <a:endParaRPr lang="en-US" b="1"/>
        </a:p>
      </dgm:t>
    </dgm:pt>
    <dgm:pt modelId="{A27B015E-36C0-4FA9-BDF6-6B35E9B94A60}" type="sibTrans" cxnId="{8548B7B4-E750-4D5C-A4D2-0B84027874A1}">
      <dgm:prSet/>
      <dgm:spPr/>
      <dgm:t>
        <a:bodyPr/>
        <a:lstStyle/>
        <a:p>
          <a:endParaRPr lang="en-US" b="1"/>
        </a:p>
      </dgm:t>
    </dgm:pt>
    <dgm:pt modelId="{632644D1-ED86-4D29-AC55-FC8F8F499CA1}">
      <dgm:prSet phldrT="[Text]" custT="1"/>
      <dgm:spPr/>
      <dgm:t>
        <a:bodyPr/>
        <a:lstStyle/>
        <a:p>
          <a:r>
            <a:rPr lang="en-US" sz="1800" b="0" dirty="0">
              <a:solidFill>
                <a:schemeClr val="tx1"/>
              </a:solidFill>
            </a:rPr>
            <a:t>Create simulated datasets for standard and adversarial testing</a:t>
          </a:r>
        </a:p>
      </dgm:t>
    </dgm:pt>
    <dgm:pt modelId="{5532713F-4A6F-45B3-967C-443FB6AA3F2B}" type="parTrans" cxnId="{C6378574-676F-4A8F-9BFD-0067084A9325}">
      <dgm:prSet/>
      <dgm:spPr/>
      <dgm:t>
        <a:bodyPr/>
        <a:lstStyle/>
        <a:p>
          <a:endParaRPr lang="en-US" b="1"/>
        </a:p>
      </dgm:t>
    </dgm:pt>
    <dgm:pt modelId="{10BAF2A4-30BA-49E2-ABD3-FD0239105E5F}" type="sibTrans" cxnId="{C6378574-676F-4A8F-9BFD-0067084A9325}">
      <dgm:prSet/>
      <dgm:spPr/>
      <dgm:t>
        <a:bodyPr/>
        <a:lstStyle/>
        <a:p>
          <a:endParaRPr lang="en-US" b="1"/>
        </a:p>
      </dgm:t>
    </dgm:pt>
    <dgm:pt modelId="{814E65D0-78E2-40DF-B61F-D511A194F4B5}">
      <dgm:prSet phldrT="[Text]" custT="1"/>
      <dgm:spPr/>
      <dgm:t>
        <a:bodyPr/>
        <a:lstStyle/>
        <a:p>
          <a:r>
            <a:rPr lang="en-US" sz="1800" b="0" dirty="0"/>
            <a:t>Develop testing scenarios that mimic adversarial AI attacks</a:t>
          </a:r>
        </a:p>
      </dgm:t>
    </dgm:pt>
    <dgm:pt modelId="{1DCBA861-F906-44C5-9D52-5FD0ED0CB4BC}" type="parTrans" cxnId="{0CA548DC-0C54-4340-9B56-89740BAD0E0A}">
      <dgm:prSet/>
      <dgm:spPr/>
      <dgm:t>
        <a:bodyPr/>
        <a:lstStyle/>
        <a:p>
          <a:endParaRPr lang="en-US" b="1"/>
        </a:p>
      </dgm:t>
    </dgm:pt>
    <dgm:pt modelId="{260FFC4F-95F8-4C4B-ABD4-9C368C013F3E}" type="sibTrans" cxnId="{0CA548DC-0C54-4340-9B56-89740BAD0E0A}">
      <dgm:prSet/>
      <dgm:spPr/>
      <dgm:t>
        <a:bodyPr/>
        <a:lstStyle/>
        <a:p>
          <a:endParaRPr lang="en-US" b="1"/>
        </a:p>
      </dgm:t>
    </dgm:pt>
    <dgm:pt modelId="{CE754A0D-1D9B-4CC7-AFC3-6258FF24202F}">
      <dgm:prSet phldrT="[Text]" custT="1"/>
      <dgm:spPr/>
      <dgm:t>
        <a:bodyPr/>
        <a:lstStyle/>
        <a:p>
          <a:r>
            <a:rPr lang="en-US" sz="1800" b="0" dirty="0"/>
            <a:t>Prepare the system to better withstand attempts to manipulate AI models</a:t>
          </a:r>
        </a:p>
      </dgm:t>
    </dgm:pt>
    <dgm:pt modelId="{0D4B8B21-E072-41BE-920B-7B42A76BBF4C}" type="parTrans" cxnId="{105D4637-FD40-4E6B-BD23-F4EFBC5F1767}">
      <dgm:prSet/>
      <dgm:spPr/>
      <dgm:t>
        <a:bodyPr/>
        <a:lstStyle/>
        <a:p>
          <a:endParaRPr lang="en-US" b="1"/>
        </a:p>
      </dgm:t>
    </dgm:pt>
    <dgm:pt modelId="{8EBC8EE6-2366-40AE-BE0E-D198558D6B40}" type="sibTrans" cxnId="{105D4637-FD40-4E6B-BD23-F4EFBC5F1767}">
      <dgm:prSet/>
      <dgm:spPr/>
      <dgm:t>
        <a:bodyPr/>
        <a:lstStyle/>
        <a:p>
          <a:endParaRPr lang="en-US" b="1"/>
        </a:p>
      </dgm:t>
    </dgm:pt>
    <dgm:pt modelId="{CC19CB5C-16E2-4D07-B107-DF28A51733C6}" type="pres">
      <dgm:prSet presAssocID="{F3854932-7632-49CC-BF51-CAC23C048003}" presName="Name0" presStyleCnt="0">
        <dgm:presLayoutVars>
          <dgm:dir/>
          <dgm:resizeHandles val="exact"/>
        </dgm:presLayoutVars>
      </dgm:prSet>
      <dgm:spPr/>
    </dgm:pt>
    <dgm:pt modelId="{3B57DFBC-FF21-4AAA-B678-84B585427E31}" type="pres">
      <dgm:prSet presAssocID="{11D10FF8-53A4-44EC-889C-6B1EBE34C3AB}" presName="compNode" presStyleCnt="0"/>
      <dgm:spPr/>
    </dgm:pt>
    <dgm:pt modelId="{C9ED39FC-6884-4990-AB73-B31613F5D5C9}" type="pres">
      <dgm:prSet presAssocID="{11D10FF8-53A4-44EC-889C-6B1EBE34C3AB}" presName="pictRect" presStyleLbl="node1" presStyleIdx="0" presStyleCnt="4" custFlipVert="1" custScaleY="9602"/>
      <dgm:spPr/>
    </dgm:pt>
    <dgm:pt modelId="{6A40A8EA-4391-40BD-B9E8-D7E8DB325BFB}" type="pres">
      <dgm:prSet presAssocID="{11D10FF8-53A4-44EC-889C-6B1EBE34C3AB}" presName="textRect" presStyleLbl="revTx" presStyleIdx="0" presStyleCnt="4" custScaleY="182905">
        <dgm:presLayoutVars>
          <dgm:bulletEnabled val="1"/>
        </dgm:presLayoutVars>
      </dgm:prSet>
      <dgm:spPr/>
    </dgm:pt>
    <dgm:pt modelId="{9C42337A-F025-4AF9-9C1F-A4E20A34BE21}" type="pres">
      <dgm:prSet presAssocID="{A27B015E-36C0-4FA9-BDF6-6B35E9B94A60}" presName="sibTrans" presStyleLbl="sibTrans2D1" presStyleIdx="0" presStyleCnt="0"/>
      <dgm:spPr/>
    </dgm:pt>
    <dgm:pt modelId="{1475DA2C-8C20-4669-8717-61839698E146}" type="pres">
      <dgm:prSet presAssocID="{632644D1-ED86-4D29-AC55-FC8F8F499CA1}" presName="compNode" presStyleCnt="0"/>
      <dgm:spPr/>
    </dgm:pt>
    <dgm:pt modelId="{C7B17E33-98BB-478C-BBEB-E02089A6C0A8}" type="pres">
      <dgm:prSet presAssocID="{632644D1-ED86-4D29-AC55-FC8F8F499CA1}" presName="pictRect" presStyleLbl="node1" presStyleIdx="1" presStyleCnt="4" custScaleY="10078"/>
      <dgm:spPr/>
    </dgm:pt>
    <dgm:pt modelId="{20174E6F-B3A9-4F9C-872E-1FB6D200BEBB}" type="pres">
      <dgm:prSet presAssocID="{632644D1-ED86-4D29-AC55-FC8F8F499CA1}" presName="textRect" presStyleLbl="revTx" presStyleIdx="1" presStyleCnt="4" custScaleY="180065">
        <dgm:presLayoutVars>
          <dgm:bulletEnabled val="1"/>
        </dgm:presLayoutVars>
      </dgm:prSet>
      <dgm:spPr/>
    </dgm:pt>
    <dgm:pt modelId="{9C72E590-235E-47BD-9F04-1A26194C27AE}" type="pres">
      <dgm:prSet presAssocID="{10BAF2A4-30BA-49E2-ABD3-FD0239105E5F}" presName="sibTrans" presStyleLbl="sibTrans2D1" presStyleIdx="0" presStyleCnt="0"/>
      <dgm:spPr/>
    </dgm:pt>
    <dgm:pt modelId="{F19C6D6A-D66A-464D-9E13-C0EF1B93ECD5}" type="pres">
      <dgm:prSet presAssocID="{814E65D0-78E2-40DF-B61F-D511A194F4B5}" presName="compNode" presStyleCnt="0"/>
      <dgm:spPr/>
    </dgm:pt>
    <dgm:pt modelId="{8455FBD4-DFEF-450D-BEE2-76C635E89020}" type="pres">
      <dgm:prSet presAssocID="{814E65D0-78E2-40DF-B61F-D511A194F4B5}" presName="pictRect" presStyleLbl="node1" presStyleIdx="2" presStyleCnt="4" custScaleY="11287"/>
      <dgm:spPr>
        <a:blipFill rotWithShape="1">
          <a:blip xmlns:r="http://schemas.openxmlformats.org/officeDocument/2006/relationships" r:embed="rId1"/>
          <a:srcRect/>
          <a:stretch>
            <a:fillRect l="-7000" r="-7000"/>
          </a:stretch>
        </a:blipFill>
      </dgm:spPr>
    </dgm:pt>
    <dgm:pt modelId="{118129D5-58D4-438E-A21F-3B66A2E303EB}" type="pres">
      <dgm:prSet presAssocID="{814E65D0-78E2-40DF-B61F-D511A194F4B5}" presName="textRect" presStyleLbl="revTx" presStyleIdx="2" presStyleCnt="4" custLinFactNeighborX="-1499" custLinFactNeighborY="-48886">
        <dgm:presLayoutVars>
          <dgm:bulletEnabled val="1"/>
        </dgm:presLayoutVars>
      </dgm:prSet>
      <dgm:spPr/>
    </dgm:pt>
    <dgm:pt modelId="{B9C01430-907B-45F3-9B25-750CBA941947}" type="pres">
      <dgm:prSet presAssocID="{260FFC4F-95F8-4C4B-ABD4-9C368C013F3E}" presName="sibTrans" presStyleLbl="sibTrans2D1" presStyleIdx="0" presStyleCnt="0"/>
      <dgm:spPr/>
    </dgm:pt>
    <dgm:pt modelId="{9ED8A060-2432-496B-A4E0-64C549B20C28}" type="pres">
      <dgm:prSet presAssocID="{CE754A0D-1D9B-4CC7-AFC3-6258FF24202F}" presName="compNode" presStyleCnt="0"/>
      <dgm:spPr/>
    </dgm:pt>
    <dgm:pt modelId="{B888C69B-E6F8-479C-822D-1446266C1387}" type="pres">
      <dgm:prSet presAssocID="{CE754A0D-1D9B-4CC7-AFC3-6258FF24202F}" presName="pictRect" presStyleLbl="node1" presStyleIdx="3" presStyleCnt="4" custScaleY="9731"/>
      <dgm:spPr/>
    </dgm:pt>
    <dgm:pt modelId="{70BA5746-72A4-4001-AE05-940D77F5D35F}" type="pres">
      <dgm:prSet presAssocID="{CE754A0D-1D9B-4CC7-AFC3-6258FF24202F}" presName="textRect" presStyleLbl="revTx" presStyleIdx="3" presStyleCnt="4" custLinFactNeighborX="-1363" custLinFactNeighborY="-52885">
        <dgm:presLayoutVars>
          <dgm:bulletEnabled val="1"/>
        </dgm:presLayoutVars>
      </dgm:prSet>
      <dgm:spPr/>
    </dgm:pt>
  </dgm:ptLst>
  <dgm:cxnLst>
    <dgm:cxn modelId="{CD0D3F02-FFAF-4031-B06E-FE530B7590CE}" type="presOf" srcId="{F3854932-7632-49CC-BF51-CAC23C048003}" destId="{CC19CB5C-16E2-4D07-B107-DF28A51733C6}" srcOrd="0" destOrd="0" presId="urn:microsoft.com/office/officeart/2005/8/layout/pList1"/>
    <dgm:cxn modelId="{DCF97F2D-811D-4324-AB45-1A957BE03809}" type="presOf" srcId="{CE754A0D-1D9B-4CC7-AFC3-6258FF24202F}" destId="{70BA5746-72A4-4001-AE05-940D77F5D35F}" srcOrd="0" destOrd="0" presId="urn:microsoft.com/office/officeart/2005/8/layout/pList1"/>
    <dgm:cxn modelId="{105D4637-FD40-4E6B-BD23-F4EFBC5F1767}" srcId="{F3854932-7632-49CC-BF51-CAC23C048003}" destId="{CE754A0D-1D9B-4CC7-AFC3-6258FF24202F}" srcOrd="3" destOrd="0" parTransId="{0D4B8B21-E072-41BE-920B-7B42A76BBF4C}" sibTransId="{8EBC8EE6-2366-40AE-BE0E-D198558D6B40}"/>
    <dgm:cxn modelId="{A298FA62-3B1E-4CB3-827F-3E8E8838F5CC}" type="presOf" srcId="{A27B015E-36C0-4FA9-BDF6-6B35E9B94A60}" destId="{9C42337A-F025-4AF9-9C1F-A4E20A34BE21}" srcOrd="0" destOrd="0" presId="urn:microsoft.com/office/officeart/2005/8/layout/pList1"/>
    <dgm:cxn modelId="{4477054D-C4A2-4CC1-9877-04572FDCEE84}" type="presOf" srcId="{814E65D0-78E2-40DF-B61F-D511A194F4B5}" destId="{118129D5-58D4-438E-A21F-3B66A2E303EB}" srcOrd="0" destOrd="0" presId="urn:microsoft.com/office/officeart/2005/8/layout/pList1"/>
    <dgm:cxn modelId="{E2205C6F-02CC-429F-A85C-E10EDEDED9AF}" type="presOf" srcId="{632644D1-ED86-4D29-AC55-FC8F8F499CA1}" destId="{20174E6F-B3A9-4F9C-872E-1FB6D200BEBB}" srcOrd="0" destOrd="0" presId="urn:microsoft.com/office/officeart/2005/8/layout/pList1"/>
    <dgm:cxn modelId="{C6378574-676F-4A8F-9BFD-0067084A9325}" srcId="{F3854932-7632-49CC-BF51-CAC23C048003}" destId="{632644D1-ED86-4D29-AC55-FC8F8F499CA1}" srcOrd="1" destOrd="0" parTransId="{5532713F-4A6F-45B3-967C-443FB6AA3F2B}" sibTransId="{10BAF2A4-30BA-49E2-ABD3-FD0239105E5F}"/>
    <dgm:cxn modelId="{00F7377E-D282-49A4-8AEA-4BCD00690F6B}" type="presOf" srcId="{260FFC4F-95F8-4C4B-ABD4-9C368C013F3E}" destId="{B9C01430-907B-45F3-9B25-750CBA941947}" srcOrd="0" destOrd="0" presId="urn:microsoft.com/office/officeart/2005/8/layout/pList1"/>
    <dgm:cxn modelId="{8548B7B4-E750-4D5C-A4D2-0B84027874A1}" srcId="{F3854932-7632-49CC-BF51-CAC23C048003}" destId="{11D10FF8-53A4-44EC-889C-6B1EBE34C3AB}" srcOrd="0" destOrd="0" parTransId="{BFC2F53D-C31D-4172-9824-B1371B4BFAC6}" sibTransId="{A27B015E-36C0-4FA9-BDF6-6B35E9B94A60}"/>
    <dgm:cxn modelId="{0CA548DC-0C54-4340-9B56-89740BAD0E0A}" srcId="{F3854932-7632-49CC-BF51-CAC23C048003}" destId="{814E65D0-78E2-40DF-B61F-D511A194F4B5}" srcOrd="2" destOrd="0" parTransId="{1DCBA861-F906-44C5-9D52-5FD0ED0CB4BC}" sibTransId="{260FFC4F-95F8-4C4B-ABD4-9C368C013F3E}"/>
    <dgm:cxn modelId="{2B8ADBDF-8B94-4636-BBEC-F8B7B038E27D}" type="presOf" srcId="{10BAF2A4-30BA-49E2-ABD3-FD0239105E5F}" destId="{9C72E590-235E-47BD-9F04-1A26194C27AE}" srcOrd="0" destOrd="0" presId="urn:microsoft.com/office/officeart/2005/8/layout/pList1"/>
    <dgm:cxn modelId="{B117DAE4-5843-4852-8F6B-862EB2AD9C33}" type="presOf" srcId="{11D10FF8-53A4-44EC-889C-6B1EBE34C3AB}" destId="{6A40A8EA-4391-40BD-B9E8-D7E8DB325BFB}" srcOrd="0" destOrd="0" presId="urn:microsoft.com/office/officeart/2005/8/layout/pList1"/>
    <dgm:cxn modelId="{85527669-5500-42A3-AFB0-CEEA172C9084}" type="presParOf" srcId="{CC19CB5C-16E2-4D07-B107-DF28A51733C6}" destId="{3B57DFBC-FF21-4AAA-B678-84B585427E31}" srcOrd="0" destOrd="0" presId="urn:microsoft.com/office/officeart/2005/8/layout/pList1"/>
    <dgm:cxn modelId="{0C6BC498-942D-4803-89BD-14B2DF0EBBF7}" type="presParOf" srcId="{3B57DFBC-FF21-4AAA-B678-84B585427E31}" destId="{C9ED39FC-6884-4990-AB73-B31613F5D5C9}" srcOrd="0" destOrd="0" presId="urn:microsoft.com/office/officeart/2005/8/layout/pList1"/>
    <dgm:cxn modelId="{21F5035F-FCE1-4DE6-94C5-73F9D19C5094}" type="presParOf" srcId="{3B57DFBC-FF21-4AAA-B678-84B585427E31}" destId="{6A40A8EA-4391-40BD-B9E8-D7E8DB325BFB}" srcOrd="1" destOrd="0" presId="urn:microsoft.com/office/officeart/2005/8/layout/pList1"/>
    <dgm:cxn modelId="{863DB6CB-B377-4C75-B642-2BB3815677F4}" type="presParOf" srcId="{CC19CB5C-16E2-4D07-B107-DF28A51733C6}" destId="{9C42337A-F025-4AF9-9C1F-A4E20A34BE21}" srcOrd="1" destOrd="0" presId="urn:microsoft.com/office/officeart/2005/8/layout/pList1"/>
    <dgm:cxn modelId="{B6C37331-480E-469B-AFC4-3F2ADFBF862C}" type="presParOf" srcId="{CC19CB5C-16E2-4D07-B107-DF28A51733C6}" destId="{1475DA2C-8C20-4669-8717-61839698E146}" srcOrd="2" destOrd="0" presId="urn:microsoft.com/office/officeart/2005/8/layout/pList1"/>
    <dgm:cxn modelId="{A1F67501-3D4C-41E4-B206-099560D1A265}" type="presParOf" srcId="{1475DA2C-8C20-4669-8717-61839698E146}" destId="{C7B17E33-98BB-478C-BBEB-E02089A6C0A8}" srcOrd="0" destOrd="0" presId="urn:microsoft.com/office/officeart/2005/8/layout/pList1"/>
    <dgm:cxn modelId="{F9719630-EC87-4170-9A02-AC8343A3F62B}" type="presParOf" srcId="{1475DA2C-8C20-4669-8717-61839698E146}" destId="{20174E6F-B3A9-4F9C-872E-1FB6D200BEBB}" srcOrd="1" destOrd="0" presId="urn:microsoft.com/office/officeart/2005/8/layout/pList1"/>
    <dgm:cxn modelId="{B084A885-9566-4CEA-87D7-BE14496DCD37}" type="presParOf" srcId="{CC19CB5C-16E2-4D07-B107-DF28A51733C6}" destId="{9C72E590-235E-47BD-9F04-1A26194C27AE}" srcOrd="3" destOrd="0" presId="urn:microsoft.com/office/officeart/2005/8/layout/pList1"/>
    <dgm:cxn modelId="{BECDA388-ED83-45A7-A7B9-5F1E14D704C2}" type="presParOf" srcId="{CC19CB5C-16E2-4D07-B107-DF28A51733C6}" destId="{F19C6D6A-D66A-464D-9E13-C0EF1B93ECD5}" srcOrd="4" destOrd="0" presId="urn:microsoft.com/office/officeart/2005/8/layout/pList1"/>
    <dgm:cxn modelId="{241BFEC2-3924-4524-BC8B-5404D66E0C3E}" type="presParOf" srcId="{F19C6D6A-D66A-464D-9E13-C0EF1B93ECD5}" destId="{8455FBD4-DFEF-450D-BEE2-76C635E89020}" srcOrd="0" destOrd="0" presId="urn:microsoft.com/office/officeart/2005/8/layout/pList1"/>
    <dgm:cxn modelId="{DA383AD7-3E94-4C04-851D-78F198E99086}" type="presParOf" srcId="{F19C6D6A-D66A-464D-9E13-C0EF1B93ECD5}" destId="{118129D5-58D4-438E-A21F-3B66A2E303EB}" srcOrd="1" destOrd="0" presId="urn:microsoft.com/office/officeart/2005/8/layout/pList1"/>
    <dgm:cxn modelId="{9ECFDF66-5DB2-4047-9D51-707143D4CDD6}" type="presParOf" srcId="{CC19CB5C-16E2-4D07-B107-DF28A51733C6}" destId="{B9C01430-907B-45F3-9B25-750CBA941947}" srcOrd="5" destOrd="0" presId="urn:microsoft.com/office/officeart/2005/8/layout/pList1"/>
    <dgm:cxn modelId="{86E594ED-8D4E-4115-81AC-833267FA1A6F}" type="presParOf" srcId="{CC19CB5C-16E2-4D07-B107-DF28A51733C6}" destId="{9ED8A060-2432-496B-A4E0-64C549B20C28}" srcOrd="6" destOrd="0" presId="urn:microsoft.com/office/officeart/2005/8/layout/pList1"/>
    <dgm:cxn modelId="{BF00D3BE-309C-40C2-9C7B-9008183D3E77}" type="presParOf" srcId="{9ED8A060-2432-496B-A4E0-64C549B20C28}" destId="{B888C69B-E6F8-479C-822D-1446266C1387}" srcOrd="0" destOrd="0" presId="urn:microsoft.com/office/officeart/2005/8/layout/pList1"/>
    <dgm:cxn modelId="{88D29AF5-2865-4473-8B21-9A2EB16152A6}" type="presParOf" srcId="{9ED8A060-2432-496B-A4E0-64C549B20C28}" destId="{70BA5746-72A4-4001-AE05-940D77F5D35F}" srcOrd="1" destOrd="0" presId="urn:microsoft.com/office/officeart/2005/8/layout/pList1"/>
  </dgm:cxnLst>
  <dgm:bg>
    <a:solidFill>
      <a:schemeClr val="bg1"/>
    </a:solidFill>
    <a:effectLst>
      <a:glow rad="139700">
        <a:schemeClr val="accent5">
          <a:satMod val="175000"/>
          <a:alpha val="40000"/>
        </a:schemeClr>
      </a:glow>
    </a:effectLst>
  </dgm:bg>
  <dgm:whole>
    <a:ln>
      <a:solidFill>
        <a:schemeClr val="accent1">
          <a:alpha val="27000"/>
        </a:schemeClr>
      </a:solidFill>
    </a:ln>
  </dgm:whole>
  <dgm:extLst>
    <a:ext uri="http://schemas.microsoft.com/office/drawing/2008/diagram">
      <dsp:dataModelExt xmlns:dsp="http://schemas.microsoft.com/office/drawing/2008/diagram" relId="rId1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BFD4082-89E0-46BF-A62A-1ED1B29A6A54}" type="doc">
      <dgm:prSet loTypeId="urn:microsoft.com/office/officeart/2016/7/layout/LinearArrowProcessNumbered" loCatId="process" qsTypeId="urn:microsoft.com/office/officeart/2005/8/quickstyle/simple1" qsCatId="simple" csTypeId="urn:microsoft.com/office/officeart/2005/8/colors/accent1_4" csCatId="accent1" phldr="1"/>
      <dgm:spPr/>
      <dgm:t>
        <a:bodyPr/>
        <a:lstStyle/>
        <a:p>
          <a:endParaRPr lang="en-US"/>
        </a:p>
      </dgm:t>
    </dgm:pt>
    <dgm:pt modelId="{A6247B08-4C02-4159-92D9-F366B107D201}" type="pres">
      <dgm:prSet presAssocID="{6BFD4082-89E0-46BF-A62A-1ED1B29A6A54}" presName="linearFlow" presStyleCnt="0">
        <dgm:presLayoutVars>
          <dgm:dir/>
          <dgm:animLvl val="lvl"/>
          <dgm:resizeHandles val="exact"/>
        </dgm:presLayoutVars>
      </dgm:prSet>
      <dgm:spPr/>
    </dgm:pt>
  </dgm:ptLst>
  <dgm:cxnLst>
    <dgm:cxn modelId="{A22A543A-D3A1-4AE0-876F-9D2E3EBF45CB}" type="presOf" srcId="{6BFD4082-89E0-46BF-A62A-1ED1B29A6A54}" destId="{A6247B08-4C02-4159-92D9-F366B107D201}" srcOrd="0" destOrd="0" presId="urn:microsoft.com/office/officeart/2016/7/layout/LinearArrowProcessNumbered"/>
  </dgm:cxnLst>
  <dgm:bg>
    <a:solidFill>
      <a:schemeClr val="bg1"/>
    </a:solidFill>
    <a:effectLst>
      <a:glow rad="101600">
        <a:schemeClr val="accent5">
          <a:satMod val="175000"/>
          <a:alpha val="40000"/>
        </a:schemeClr>
      </a:glo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4780BD8-E740-4A08-8ABC-E8F4F6305927}"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US"/>
        </a:p>
      </dgm:t>
    </dgm:pt>
    <dgm:pt modelId="{62253328-238A-4313-8322-68D16441BCFE}" type="pres">
      <dgm:prSet presAssocID="{44780BD8-E740-4A08-8ABC-E8F4F6305927}" presName="Name0" presStyleCnt="0">
        <dgm:presLayoutVars>
          <dgm:dir/>
          <dgm:animLvl val="lvl"/>
          <dgm:resizeHandles val="exact"/>
        </dgm:presLayoutVars>
      </dgm:prSet>
      <dgm:spPr/>
    </dgm:pt>
  </dgm:ptLst>
  <dgm:cxnLst>
    <dgm:cxn modelId="{4F869943-3024-4CB6-97FB-48636D2763DB}" type="presOf" srcId="{44780BD8-E740-4A08-8ABC-E8F4F6305927}" destId="{62253328-238A-4313-8322-68D16441BCFE}" srcOrd="0" destOrd="0" presId="urn:microsoft.com/office/officeart/2005/8/layout/hProcess7"/>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A46798-CF5D-4B2E-BE54-C5BF7D7DDDAA}">
      <dsp:nvSpPr>
        <dsp:cNvPr id="0" name=""/>
        <dsp:cNvSpPr/>
      </dsp:nvSpPr>
      <dsp:spPr>
        <a:xfrm>
          <a:off x="1810340" y="443"/>
          <a:ext cx="1132623" cy="73620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Prevention and Detection</a:t>
          </a:r>
        </a:p>
      </dsp:txBody>
      <dsp:txXfrm>
        <a:off x="1846279" y="36382"/>
        <a:ext cx="1060745" cy="664327"/>
      </dsp:txXfrm>
    </dsp:sp>
    <dsp:sp modelId="{08D2A094-223A-45B5-A98F-98363E6237DB}">
      <dsp:nvSpPr>
        <dsp:cNvPr id="0" name=""/>
        <dsp:cNvSpPr/>
      </dsp:nvSpPr>
      <dsp:spPr>
        <a:xfrm>
          <a:off x="1159339" y="368546"/>
          <a:ext cx="2434624" cy="2434624"/>
        </a:xfrm>
        <a:custGeom>
          <a:avLst/>
          <a:gdLst/>
          <a:ahLst/>
          <a:cxnLst/>
          <a:rect l="0" t="0" r="0" b="0"/>
          <a:pathLst>
            <a:path>
              <a:moveTo>
                <a:pt x="1940277" y="237939"/>
              </a:moveTo>
              <a:arcTo wR="1217312" hR="1217312" stAng="18386066" swAng="1635244"/>
            </a:path>
          </a:pathLst>
        </a:custGeom>
        <a:noFill/>
        <a:ln w="1270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A20B703E-9DED-4FF2-B812-6A2D60BEAF53}">
      <dsp:nvSpPr>
        <dsp:cNvPr id="0" name=""/>
        <dsp:cNvSpPr/>
      </dsp:nvSpPr>
      <dsp:spPr>
        <a:xfrm>
          <a:off x="3027652" y="1217755"/>
          <a:ext cx="1132623" cy="73620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Continuous Monitoring</a:t>
          </a:r>
        </a:p>
      </dsp:txBody>
      <dsp:txXfrm>
        <a:off x="3063591" y="1253694"/>
        <a:ext cx="1060745" cy="664327"/>
      </dsp:txXfrm>
    </dsp:sp>
    <dsp:sp modelId="{869E31E0-FE1D-4B78-84C9-73C44B5EDA59}">
      <dsp:nvSpPr>
        <dsp:cNvPr id="0" name=""/>
        <dsp:cNvSpPr/>
      </dsp:nvSpPr>
      <dsp:spPr>
        <a:xfrm>
          <a:off x="1159339" y="368546"/>
          <a:ext cx="2434624" cy="2434624"/>
        </a:xfrm>
        <a:custGeom>
          <a:avLst/>
          <a:gdLst/>
          <a:ahLst/>
          <a:cxnLst/>
          <a:rect l="0" t="0" r="0" b="0"/>
          <a:pathLst>
            <a:path>
              <a:moveTo>
                <a:pt x="2308508" y="1756887"/>
              </a:moveTo>
              <a:arcTo wR="1217312" hR="1217312" stAng="1578690" swAng="1635244"/>
            </a:path>
          </a:pathLst>
        </a:custGeom>
        <a:noFill/>
        <a:ln w="1270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17578F9B-EF3C-4D03-8A3D-17B9FC92A5EC}">
      <dsp:nvSpPr>
        <dsp:cNvPr id="0" name=""/>
        <dsp:cNvSpPr/>
      </dsp:nvSpPr>
      <dsp:spPr>
        <a:xfrm>
          <a:off x="1810340" y="2435068"/>
          <a:ext cx="1132623" cy="73620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Education</a:t>
          </a:r>
        </a:p>
      </dsp:txBody>
      <dsp:txXfrm>
        <a:off x="1846279" y="2471007"/>
        <a:ext cx="1060745" cy="664327"/>
      </dsp:txXfrm>
    </dsp:sp>
    <dsp:sp modelId="{708C34C0-C93E-458B-9855-34772EE30FE7}">
      <dsp:nvSpPr>
        <dsp:cNvPr id="0" name=""/>
        <dsp:cNvSpPr/>
      </dsp:nvSpPr>
      <dsp:spPr>
        <a:xfrm>
          <a:off x="1159339" y="368546"/>
          <a:ext cx="2434624" cy="2434624"/>
        </a:xfrm>
        <a:custGeom>
          <a:avLst/>
          <a:gdLst/>
          <a:ahLst/>
          <a:cxnLst/>
          <a:rect l="0" t="0" r="0" b="0"/>
          <a:pathLst>
            <a:path>
              <a:moveTo>
                <a:pt x="494347" y="2196685"/>
              </a:moveTo>
              <a:arcTo wR="1217312" hR="1217312" stAng="7586066" swAng="1635244"/>
            </a:path>
          </a:pathLst>
        </a:custGeom>
        <a:noFill/>
        <a:ln w="1270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68262F11-39F1-4E99-A81E-9FFD42A6929E}">
      <dsp:nvSpPr>
        <dsp:cNvPr id="0" name=""/>
        <dsp:cNvSpPr/>
      </dsp:nvSpPr>
      <dsp:spPr>
        <a:xfrm>
          <a:off x="593027" y="1217755"/>
          <a:ext cx="1132623" cy="73620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Vulnerability Self-Assessments</a:t>
          </a:r>
        </a:p>
      </dsp:txBody>
      <dsp:txXfrm>
        <a:off x="628966" y="1253694"/>
        <a:ext cx="1060745" cy="664327"/>
      </dsp:txXfrm>
    </dsp:sp>
    <dsp:sp modelId="{CAAF5902-304D-4D24-A22C-FFE83622715B}">
      <dsp:nvSpPr>
        <dsp:cNvPr id="0" name=""/>
        <dsp:cNvSpPr/>
      </dsp:nvSpPr>
      <dsp:spPr>
        <a:xfrm>
          <a:off x="1159339" y="368546"/>
          <a:ext cx="2434624" cy="2434624"/>
        </a:xfrm>
        <a:custGeom>
          <a:avLst/>
          <a:gdLst/>
          <a:ahLst/>
          <a:cxnLst/>
          <a:rect l="0" t="0" r="0" b="0"/>
          <a:pathLst>
            <a:path>
              <a:moveTo>
                <a:pt x="126116" y="677737"/>
              </a:moveTo>
              <a:arcTo wR="1217312" hR="1217312" stAng="12378690" swAng="1635244"/>
            </a:path>
          </a:pathLst>
        </a:custGeom>
        <a:noFill/>
        <a:ln w="1270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1114E5-036E-4563-A3A1-6AFEA5DEEA9B}">
      <dsp:nvSpPr>
        <dsp:cNvPr id="0" name=""/>
        <dsp:cNvSpPr/>
      </dsp:nvSpPr>
      <dsp:spPr>
        <a:xfrm>
          <a:off x="1015229" y="0"/>
          <a:ext cx="6097541" cy="4798267"/>
        </a:xfrm>
        <a:prstGeom prst="ellipse">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600" b="1" kern="1200" dirty="0">
              <a:latin typeface="Aptos" panose="02110004020202020204"/>
              <a:ea typeface="+mn-ea"/>
              <a:cs typeface="+mn-cs"/>
            </a:rPr>
            <a:t>Layer 1:  Input validation and sanitization </a:t>
          </a:r>
        </a:p>
      </dsp:txBody>
      <dsp:txXfrm>
        <a:off x="2920710" y="239913"/>
        <a:ext cx="2286578" cy="479826"/>
      </dsp:txXfrm>
    </dsp:sp>
    <dsp:sp modelId="{2BA880CE-A2FC-4E11-9561-B76CAA3ADCC8}">
      <dsp:nvSpPr>
        <dsp:cNvPr id="0" name=""/>
        <dsp:cNvSpPr/>
      </dsp:nvSpPr>
      <dsp:spPr>
        <a:xfrm>
          <a:off x="1453844" y="781774"/>
          <a:ext cx="5220310" cy="3954458"/>
        </a:xfrm>
        <a:prstGeom prst="ellipse">
          <a:avLst/>
        </a:prstGeom>
        <a:solidFill>
          <a:schemeClr val="accent1">
            <a:shade val="50000"/>
            <a:hueOff val="-245905"/>
            <a:satOff val="-24492"/>
            <a:lumOff val="1821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t>Layer 2:  Anomaly, outlier, drift detection </a:t>
          </a:r>
        </a:p>
      </dsp:txBody>
      <dsp:txXfrm>
        <a:off x="2938370" y="1009155"/>
        <a:ext cx="2251258" cy="454762"/>
      </dsp:txXfrm>
    </dsp:sp>
    <dsp:sp modelId="{D610AA40-6042-4A9F-9078-CE519CD99933}">
      <dsp:nvSpPr>
        <dsp:cNvPr id="0" name=""/>
        <dsp:cNvSpPr/>
      </dsp:nvSpPr>
      <dsp:spPr>
        <a:xfrm>
          <a:off x="1993459" y="1439480"/>
          <a:ext cx="4141081" cy="3358786"/>
        </a:xfrm>
        <a:prstGeom prst="ellipse">
          <a:avLst/>
        </a:prstGeom>
        <a:solidFill>
          <a:schemeClr val="accent1">
            <a:shade val="50000"/>
            <a:hueOff val="-491810"/>
            <a:satOff val="-48984"/>
            <a:lumOff val="36423"/>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t>Layer 3:  Robustness testing</a:t>
          </a:r>
        </a:p>
      </dsp:txBody>
      <dsp:txXfrm>
        <a:off x="2992495" y="1671236"/>
        <a:ext cx="2143009" cy="463512"/>
      </dsp:txXfrm>
    </dsp:sp>
    <dsp:sp modelId="{FCEE25E6-4381-44B8-ABA2-8C84818DA324}">
      <dsp:nvSpPr>
        <dsp:cNvPr id="0" name=""/>
        <dsp:cNvSpPr/>
      </dsp:nvSpPr>
      <dsp:spPr>
        <a:xfrm>
          <a:off x="2489821" y="2159220"/>
          <a:ext cx="3148356" cy="2639046"/>
        </a:xfrm>
        <a:prstGeom prst="ellipse">
          <a:avLst/>
        </a:prstGeom>
        <a:solidFill>
          <a:schemeClr val="accent1">
            <a:shade val="50000"/>
            <a:hueOff val="-737715"/>
            <a:satOff val="-73476"/>
            <a:lumOff val="54634"/>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i="0" kern="1200" dirty="0">
              <a:solidFill>
                <a:schemeClr val="tx1"/>
              </a:solidFill>
            </a:rPr>
            <a:t>Layer 4:  Model &amp; data integrity checks</a:t>
          </a:r>
        </a:p>
      </dsp:txBody>
      <dsp:txXfrm>
        <a:off x="3213943" y="2396734"/>
        <a:ext cx="1700112" cy="475028"/>
      </dsp:txXfrm>
    </dsp:sp>
    <dsp:sp modelId="{F2E662D5-28F1-45E4-A1DA-AC483E5F33AD}">
      <dsp:nvSpPr>
        <dsp:cNvPr id="0" name=""/>
        <dsp:cNvSpPr/>
      </dsp:nvSpPr>
      <dsp:spPr>
        <a:xfrm>
          <a:off x="3004590" y="2926271"/>
          <a:ext cx="2118818" cy="1871995"/>
        </a:xfrm>
        <a:prstGeom prst="ellipse">
          <a:avLst/>
        </a:prstGeom>
        <a:solidFill>
          <a:schemeClr val="accent1">
            <a:shade val="50000"/>
            <a:hueOff val="-491810"/>
            <a:satOff val="-48984"/>
            <a:lumOff val="36423"/>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t>Layer 5: Response &amp; recovery</a:t>
          </a:r>
        </a:p>
      </dsp:txBody>
      <dsp:txXfrm>
        <a:off x="3375383" y="3160270"/>
        <a:ext cx="1377232" cy="467998"/>
      </dsp:txXfrm>
    </dsp:sp>
    <dsp:sp modelId="{AD579AF6-3A8F-4D86-9AB9-9EAFA92E11DC}">
      <dsp:nvSpPr>
        <dsp:cNvPr id="0" name=""/>
        <dsp:cNvSpPr/>
      </dsp:nvSpPr>
      <dsp:spPr>
        <a:xfrm>
          <a:off x="2110133" y="3825502"/>
          <a:ext cx="3907732" cy="745962"/>
        </a:xfrm>
        <a:prstGeom prst="ellipse">
          <a:avLst/>
        </a:prstGeom>
        <a:solidFill>
          <a:schemeClr val="accent1">
            <a:shade val="50000"/>
            <a:hueOff val="-245905"/>
            <a:satOff val="-24492"/>
            <a:lumOff val="1821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t>Layer 6: Continuous monitoring</a:t>
          </a:r>
        </a:p>
      </dsp:txBody>
      <dsp:txXfrm>
        <a:off x="2682407" y="4011992"/>
        <a:ext cx="2763184" cy="3729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12B912-F1A3-4F90-8E33-DF8E629079F8}">
      <dsp:nvSpPr>
        <dsp:cNvPr id="0" name=""/>
        <dsp:cNvSpPr/>
      </dsp:nvSpPr>
      <dsp:spPr>
        <a:xfrm>
          <a:off x="646280" y="873092"/>
          <a:ext cx="516019" cy="71"/>
        </a:xfrm>
        <a:prstGeom prst="rect">
          <a:avLst/>
        </a:prstGeom>
        <a:solidFill>
          <a:schemeClr val="lt1">
            <a:alpha val="90000"/>
            <a:tint val="40000"/>
            <a:hueOff val="0"/>
            <a:satOff val="0"/>
            <a:lumOff val="0"/>
            <a:alphaOff val="0"/>
          </a:schemeClr>
        </a:solidFill>
        <a:ln w="1905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4694671-71ED-4210-A077-B1C3D1237ACA}">
      <dsp:nvSpPr>
        <dsp:cNvPr id="0" name=""/>
        <dsp:cNvSpPr/>
      </dsp:nvSpPr>
      <dsp:spPr>
        <a:xfrm>
          <a:off x="1193261" y="829488"/>
          <a:ext cx="59342" cy="111742"/>
        </a:xfrm>
        <a:prstGeom prst="chevron">
          <a:avLst>
            <a:gd name="adj" fmla="val 90000"/>
          </a:avLst>
        </a:prstGeom>
        <a:solidFill>
          <a:schemeClr val="lt1">
            <a:alpha val="90000"/>
            <a:tint val="40000"/>
            <a:hueOff val="0"/>
            <a:satOff val="0"/>
            <a:lumOff val="0"/>
            <a:alphaOff val="0"/>
          </a:schemeClr>
        </a:solidFill>
        <a:ln w="1905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98EF4B6-835F-4DA2-ACEC-2CA08D8D5147}">
      <dsp:nvSpPr>
        <dsp:cNvPr id="0" name=""/>
        <dsp:cNvSpPr/>
      </dsp:nvSpPr>
      <dsp:spPr>
        <a:xfrm>
          <a:off x="353067" y="644417"/>
          <a:ext cx="457420" cy="457420"/>
        </a:xfrm>
        <a:prstGeom prst="ellipse">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50" tIns="17750" rIns="17750" bIns="17750" numCol="1" spcCol="1270" anchor="ctr" anchorCtr="0">
          <a:noAutofit/>
        </a:bodyPr>
        <a:lstStyle/>
        <a:p>
          <a:pPr marL="0" lvl="0" indent="0" algn="ctr" defTabSz="889000">
            <a:lnSpc>
              <a:spcPct val="90000"/>
            </a:lnSpc>
            <a:spcBef>
              <a:spcPct val="0"/>
            </a:spcBef>
            <a:spcAft>
              <a:spcPct val="35000"/>
            </a:spcAft>
            <a:buNone/>
          </a:pPr>
          <a:r>
            <a:rPr lang="en-US" sz="2000" kern="1200" dirty="0"/>
            <a:t>1</a:t>
          </a:r>
        </a:p>
      </dsp:txBody>
      <dsp:txXfrm>
        <a:off x="420055" y="711405"/>
        <a:ext cx="323444" cy="323444"/>
      </dsp:txXfrm>
    </dsp:sp>
    <dsp:sp modelId="{E09B5EB3-A1E3-43F4-A42F-520B5D9C85DC}">
      <dsp:nvSpPr>
        <dsp:cNvPr id="0" name=""/>
        <dsp:cNvSpPr/>
      </dsp:nvSpPr>
      <dsp:spPr>
        <a:xfrm>
          <a:off x="1255" y="1267365"/>
          <a:ext cx="1161044" cy="1965600"/>
        </a:xfrm>
        <a:prstGeom prst="upArrowCallout">
          <a:avLst>
            <a:gd name="adj1" fmla="val 50000"/>
            <a:gd name="adj2" fmla="val 20000"/>
            <a:gd name="adj3" fmla="val 20000"/>
            <a:gd name="adj4" fmla="val 100000"/>
          </a:avLst>
        </a:prstGeom>
        <a:solidFill>
          <a:schemeClr val="accent1">
            <a:lumMod val="20000"/>
            <a:lumOff val="80000"/>
          </a:schemeClr>
        </a:solidFill>
        <a:ln w="25400" cap="flat" cmpd="sng" algn="ctr">
          <a:solidFill>
            <a:schemeClr val="lt1"/>
          </a:solidFill>
          <a:prstDash val="solid"/>
          <a:miter lim="800000"/>
        </a:ln>
        <a:effectLst/>
      </dsp:spPr>
      <dsp:style>
        <a:lnRef idx="3">
          <a:schemeClr val="lt1"/>
        </a:lnRef>
        <a:fillRef idx="1">
          <a:schemeClr val="accent4"/>
        </a:fillRef>
        <a:effectRef idx="1">
          <a:schemeClr val="accent4"/>
        </a:effectRef>
        <a:fontRef idx="minor">
          <a:schemeClr val="lt1"/>
        </a:fontRef>
      </dsp:style>
      <dsp:txBody>
        <a:bodyPr spcFirstLastPara="0" vert="horz" wrap="square" lIns="91585" tIns="165100" rIns="91585" bIns="165100" numCol="1" spcCol="1270" anchor="t" anchorCtr="0">
          <a:noAutofit/>
        </a:bodyPr>
        <a:lstStyle/>
        <a:p>
          <a:pPr marL="0" lvl="0" indent="0" algn="l" defTabSz="622300">
            <a:lnSpc>
              <a:spcPct val="90000"/>
            </a:lnSpc>
            <a:spcBef>
              <a:spcPct val="0"/>
            </a:spcBef>
            <a:spcAft>
              <a:spcPct val="35000"/>
            </a:spcAft>
            <a:buNone/>
          </a:pPr>
          <a:r>
            <a:rPr lang="en-US" sz="1400" b="1" kern="1200" dirty="0"/>
            <a:t>Verify expected ranges and formats</a:t>
          </a:r>
        </a:p>
      </dsp:txBody>
      <dsp:txXfrm>
        <a:off x="1255" y="1499574"/>
        <a:ext cx="1161044" cy="1733391"/>
      </dsp:txXfrm>
    </dsp:sp>
    <dsp:sp modelId="{91E26245-A9F4-4F62-8747-5EE1A729FD5C}">
      <dsp:nvSpPr>
        <dsp:cNvPr id="0" name=""/>
        <dsp:cNvSpPr/>
      </dsp:nvSpPr>
      <dsp:spPr>
        <a:xfrm>
          <a:off x="1359359" y="872612"/>
          <a:ext cx="1167887" cy="71"/>
        </a:xfrm>
        <a:prstGeom prst="rect">
          <a:avLst/>
        </a:prstGeom>
        <a:solidFill>
          <a:schemeClr val="lt1">
            <a:alpha val="90000"/>
            <a:tint val="40000"/>
            <a:hueOff val="0"/>
            <a:satOff val="0"/>
            <a:lumOff val="0"/>
            <a:alphaOff val="0"/>
          </a:schemeClr>
        </a:solidFill>
        <a:ln w="1905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7CC67EE-9A3B-467A-9CB3-B4E1E9F0CF33}">
      <dsp:nvSpPr>
        <dsp:cNvPr id="0" name=""/>
        <dsp:cNvSpPr/>
      </dsp:nvSpPr>
      <dsp:spPr>
        <a:xfrm>
          <a:off x="2558391" y="829047"/>
          <a:ext cx="59692" cy="112017"/>
        </a:xfrm>
        <a:prstGeom prst="chevron">
          <a:avLst>
            <a:gd name="adj" fmla="val 90000"/>
          </a:avLst>
        </a:prstGeom>
        <a:solidFill>
          <a:schemeClr val="lt1">
            <a:alpha val="90000"/>
            <a:tint val="40000"/>
            <a:hueOff val="0"/>
            <a:satOff val="0"/>
            <a:lumOff val="0"/>
            <a:alphaOff val="0"/>
          </a:schemeClr>
        </a:solidFill>
        <a:ln w="1905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D604C15-9159-44C3-8735-3BEF82F4D514}">
      <dsp:nvSpPr>
        <dsp:cNvPr id="0" name=""/>
        <dsp:cNvSpPr/>
      </dsp:nvSpPr>
      <dsp:spPr>
        <a:xfrm>
          <a:off x="1714593" y="643937"/>
          <a:ext cx="457420" cy="457420"/>
        </a:xfrm>
        <a:prstGeom prst="ellipse">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50" tIns="17750" rIns="17750" bIns="17750" numCol="1" spcCol="1270" anchor="ctr" anchorCtr="0">
          <a:noAutofit/>
        </a:bodyPr>
        <a:lstStyle/>
        <a:p>
          <a:pPr marL="0" lvl="0" indent="0" algn="ctr" defTabSz="889000">
            <a:lnSpc>
              <a:spcPct val="90000"/>
            </a:lnSpc>
            <a:spcBef>
              <a:spcPct val="0"/>
            </a:spcBef>
            <a:spcAft>
              <a:spcPct val="35000"/>
            </a:spcAft>
            <a:buNone/>
          </a:pPr>
          <a:r>
            <a:rPr lang="en-US" sz="2000" kern="1200" dirty="0"/>
            <a:t>2</a:t>
          </a:r>
        </a:p>
      </dsp:txBody>
      <dsp:txXfrm>
        <a:off x="1781581" y="710925"/>
        <a:ext cx="323444" cy="323444"/>
      </dsp:txXfrm>
    </dsp:sp>
    <dsp:sp modelId="{9631FFC1-2C1F-4475-856A-186DD73395DA}">
      <dsp:nvSpPr>
        <dsp:cNvPr id="0" name=""/>
        <dsp:cNvSpPr/>
      </dsp:nvSpPr>
      <dsp:spPr>
        <a:xfrm>
          <a:off x="1291304" y="1266811"/>
          <a:ext cx="1325772" cy="1965600"/>
        </a:xfrm>
        <a:prstGeom prst="upArrowCallout">
          <a:avLst>
            <a:gd name="adj1" fmla="val 50000"/>
            <a:gd name="adj2" fmla="val 20000"/>
            <a:gd name="adj3" fmla="val 20000"/>
            <a:gd name="adj4" fmla="val 100000"/>
          </a:avLst>
        </a:prstGeom>
        <a:solidFill>
          <a:schemeClr val="accent1">
            <a:lumMod val="20000"/>
            <a:lumOff val="80000"/>
          </a:schemeClr>
        </a:solidFill>
        <a:ln w="25400" cap="flat" cmpd="sng" algn="ctr">
          <a:solidFill>
            <a:schemeClr val="lt1"/>
          </a:solidFill>
          <a:prstDash val="solid"/>
          <a:miter lim="800000"/>
        </a:ln>
        <a:effectLst/>
      </dsp:spPr>
      <dsp:style>
        <a:lnRef idx="3">
          <a:schemeClr val="lt1"/>
        </a:lnRef>
        <a:fillRef idx="1">
          <a:schemeClr val="accent4"/>
        </a:fillRef>
        <a:effectRef idx="1">
          <a:schemeClr val="accent4"/>
        </a:effectRef>
        <a:fontRef idx="minor">
          <a:schemeClr val="lt1"/>
        </a:fontRef>
      </dsp:style>
      <dsp:txBody>
        <a:bodyPr spcFirstLastPara="0" vert="horz" wrap="square" lIns="91585" tIns="165100" rIns="91585" bIns="165100" numCol="1" spcCol="1270" anchor="t" anchorCtr="0">
          <a:noAutofit/>
        </a:bodyPr>
        <a:lstStyle/>
        <a:p>
          <a:pPr marL="0" lvl="0" indent="0" algn="l" defTabSz="622300">
            <a:lnSpc>
              <a:spcPct val="90000"/>
            </a:lnSpc>
            <a:spcBef>
              <a:spcPct val="0"/>
            </a:spcBef>
            <a:spcAft>
              <a:spcPct val="35000"/>
            </a:spcAft>
            <a:buNone/>
          </a:pPr>
          <a:r>
            <a:rPr lang="en-US" sz="1400" b="1" kern="1200" dirty="0"/>
            <a:t>Perform checks to identify and remove malicious code or irregularities</a:t>
          </a:r>
        </a:p>
      </dsp:txBody>
      <dsp:txXfrm>
        <a:off x="1291304" y="1531965"/>
        <a:ext cx="1325772" cy="1700446"/>
      </dsp:txXfrm>
    </dsp:sp>
    <dsp:sp modelId="{7D69FEC6-FF1C-4E2A-B656-560A51EB9ADE}">
      <dsp:nvSpPr>
        <dsp:cNvPr id="0" name=""/>
        <dsp:cNvSpPr/>
      </dsp:nvSpPr>
      <dsp:spPr>
        <a:xfrm>
          <a:off x="2681207" y="872815"/>
          <a:ext cx="1161044" cy="72"/>
        </a:xfrm>
        <a:prstGeom prst="rect">
          <a:avLst/>
        </a:prstGeom>
        <a:solidFill>
          <a:schemeClr val="lt1">
            <a:alpha val="90000"/>
            <a:tint val="40000"/>
            <a:hueOff val="0"/>
            <a:satOff val="0"/>
            <a:lumOff val="0"/>
            <a:alphaOff val="0"/>
          </a:schemeClr>
        </a:solidFill>
        <a:ln w="1905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4B278D0-520C-481B-BD98-76E5DA3D82EA}">
      <dsp:nvSpPr>
        <dsp:cNvPr id="0" name=""/>
        <dsp:cNvSpPr/>
      </dsp:nvSpPr>
      <dsp:spPr>
        <a:xfrm>
          <a:off x="3873213" y="829211"/>
          <a:ext cx="59342" cy="112216"/>
        </a:xfrm>
        <a:prstGeom prst="chevron">
          <a:avLst>
            <a:gd name="adj" fmla="val 90000"/>
          </a:avLst>
        </a:prstGeom>
        <a:solidFill>
          <a:schemeClr val="lt1">
            <a:alpha val="90000"/>
            <a:tint val="40000"/>
            <a:hueOff val="0"/>
            <a:satOff val="0"/>
            <a:lumOff val="0"/>
            <a:alphaOff val="0"/>
          </a:schemeClr>
        </a:solidFill>
        <a:ln w="1905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4EB3D36-5FA6-4AE2-89B8-985DE2D299E3}">
      <dsp:nvSpPr>
        <dsp:cNvPr id="0" name=""/>
        <dsp:cNvSpPr/>
      </dsp:nvSpPr>
      <dsp:spPr>
        <a:xfrm>
          <a:off x="3033019" y="644141"/>
          <a:ext cx="457420" cy="457420"/>
        </a:xfrm>
        <a:prstGeom prst="ellipse">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50" tIns="17750" rIns="17750" bIns="17750" numCol="1" spcCol="1270" anchor="ctr" anchorCtr="0">
          <a:noAutofit/>
        </a:bodyPr>
        <a:lstStyle/>
        <a:p>
          <a:pPr marL="0" lvl="0" indent="0" algn="ctr" defTabSz="889000">
            <a:lnSpc>
              <a:spcPct val="90000"/>
            </a:lnSpc>
            <a:spcBef>
              <a:spcPct val="0"/>
            </a:spcBef>
            <a:spcAft>
              <a:spcPct val="35000"/>
            </a:spcAft>
            <a:buNone/>
          </a:pPr>
          <a:r>
            <a:rPr lang="en-US" sz="2000" kern="1200" dirty="0"/>
            <a:t>3</a:t>
          </a:r>
        </a:p>
      </dsp:txBody>
      <dsp:txXfrm>
        <a:off x="3100007" y="711129"/>
        <a:ext cx="323444" cy="323444"/>
      </dsp:txXfrm>
    </dsp:sp>
    <dsp:sp modelId="{AF32C804-30DB-4D68-BAC9-400686219AE6}">
      <dsp:nvSpPr>
        <dsp:cNvPr id="0" name=""/>
        <dsp:cNvSpPr/>
      </dsp:nvSpPr>
      <dsp:spPr>
        <a:xfrm>
          <a:off x="2681207" y="1267365"/>
          <a:ext cx="1161044" cy="1965600"/>
        </a:xfrm>
        <a:prstGeom prst="upArrowCallout">
          <a:avLst>
            <a:gd name="adj1" fmla="val 50000"/>
            <a:gd name="adj2" fmla="val 20000"/>
            <a:gd name="adj3" fmla="val 20000"/>
            <a:gd name="adj4" fmla="val 100000"/>
          </a:avLst>
        </a:prstGeom>
        <a:solidFill>
          <a:schemeClr val="accent1">
            <a:lumMod val="20000"/>
            <a:lumOff val="80000"/>
          </a:schemeClr>
        </a:solidFill>
        <a:ln w="25400" cap="flat" cmpd="sng" algn="ctr">
          <a:solidFill>
            <a:schemeClr val="lt1"/>
          </a:solidFill>
          <a:prstDash val="solid"/>
          <a:miter lim="800000"/>
        </a:ln>
        <a:effectLst/>
      </dsp:spPr>
      <dsp:style>
        <a:lnRef idx="3">
          <a:schemeClr val="lt1"/>
        </a:lnRef>
        <a:fillRef idx="1">
          <a:schemeClr val="accent4"/>
        </a:fillRef>
        <a:effectRef idx="1">
          <a:schemeClr val="accent4"/>
        </a:effectRef>
        <a:fontRef idx="minor">
          <a:schemeClr val="lt1"/>
        </a:fontRef>
      </dsp:style>
      <dsp:txBody>
        <a:bodyPr spcFirstLastPara="0" vert="horz" wrap="square" lIns="91585" tIns="165100" rIns="91585" bIns="165100" numCol="1" spcCol="1270" anchor="t" anchorCtr="0">
          <a:noAutofit/>
        </a:bodyPr>
        <a:lstStyle/>
        <a:p>
          <a:pPr marL="0" lvl="0" indent="0" algn="l" defTabSz="622300">
            <a:lnSpc>
              <a:spcPct val="90000"/>
            </a:lnSpc>
            <a:spcBef>
              <a:spcPct val="0"/>
            </a:spcBef>
            <a:spcAft>
              <a:spcPct val="35000"/>
            </a:spcAft>
            <a:buNone/>
          </a:pPr>
          <a:r>
            <a:rPr lang="en-US" sz="1400" b="1" kern="1200" dirty="0"/>
            <a:t>Retain historical values of the data</a:t>
          </a:r>
        </a:p>
      </dsp:txBody>
      <dsp:txXfrm>
        <a:off x="2681207" y="1499574"/>
        <a:ext cx="1161044" cy="1733391"/>
      </dsp:txXfrm>
    </dsp:sp>
    <dsp:sp modelId="{BD65DCD8-A77A-4AFD-BFAA-6C6855A56828}">
      <dsp:nvSpPr>
        <dsp:cNvPr id="0" name=""/>
        <dsp:cNvSpPr/>
      </dsp:nvSpPr>
      <dsp:spPr>
        <a:xfrm>
          <a:off x="3971257" y="872815"/>
          <a:ext cx="580522" cy="72"/>
        </a:xfrm>
        <a:prstGeom prst="rect">
          <a:avLst/>
        </a:prstGeom>
        <a:solidFill>
          <a:schemeClr val="lt1">
            <a:alpha val="90000"/>
            <a:tint val="40000"/>
            <a:hueOff val="0"/>
            <a:satOff val="0"/>
            <a:lumOff val="0"/>
            <a:alphaOff val="0"/>
          </a:schemeClr>
        </a:solidFill>
        <a:ln w="1905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0981BBF-A4DA-451E-935D-A540630588AE}">
      <dsp:nvSpPr>
        <dsp:cNvPr id="0" name=""/>
        <dsp:cNvSpPr/>
      </dsp:nvSpPr>
      <dsp:spPr>
        <a:xfrm>
          <a:off x="4323069" y="644141"/>
          <a:ext cx="457420" cy="457420"/>
        </a:xfrm>
        <a:prstGeom prst="ellipse">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50" tIns="17750" rIns="17750" bIns="17750" numCol="1" spcCol="1270" anchor="ctr" anchorCtr="0">
          <a:noAutofit/>
        </a:bodyPr>
        <a:lstStyle/>
        <a:p>
          <a:pPr marL="0" lvl="0" indent="0" algn="ctr" defTabSz="889000">
            <a:lnSpc>
              <a:spcPct val="90000"/>
            </a:lnSpc>
            <a:spcBef>
              <a:spcPct val="0"/>
            </a:spcBef>
            <a:spcAft>
              <a:spcPct val="35000"/>
            </a:spcAft>
            <a:buNone/>
          </a:pPr>
          <a:r>
            <a:rPr lang="en-US" sz="2000" kern="1200" dirty="0"/>
            <a:t>4</a:t>
          </a:r>
        </a:p>
      </dsp:txBody>
      <dsp:txXfrm>
        <a:off x="4390057" y="711129"/>
        <a:ext cx="323444" cy="323444"/>
      </dsp:txXfrm>
    </dsp:sp>
    <dsp:sp modelId="{B675B2F6-4D67-4844-807F-33CDCBB7E79D}">
      <dsp:nvSpPr>
        <dsp:cNvPr id="0" name=""/>
        <dsp:cNvSpPr/>
      </dsp:nvSpPr>
      <dsp:spPr>
        <a:xfrm>
          <a:off x="3971257" y="1267365"/>
          <a:ext cx="1161044" cy="1965600"/>
        </a:xfrm>
        <a:prstGeom prst="upArrowCallout">
          <a:avLst>
            <a:gd name="adj1" fmla="val 50000"/>
            <a:gd name="adj2" fmla="val 20000"/>
            <a:gd name="adj3" fmla="val 20000"/>
            <a:gd name="adj4" fmla="val 100000"/>
          </a:avLst>
        </a:prstGeom>
        <a:solidFill>
          <a:schemeClr val="accent1">
            <a:lumMod val="20000"/>
            <a:lumOff val="80000"/>
          </a:schemeClr>
        </a:solidFill>
        <a:ln w="25400" cap="flat" cmpd="sng" algn="ctr">
          <a:solidFill>
            <a:schemeClr val="lt1"/>
          </a:solidFill>
          <a:prstDash val="solid"/>
          <a:miter lim="800000"/>
        </a:ln>
        <a:effectLst/>
      </dsp:spPr>
      <dsp:style>
        <a:lnRef idx="3">
          <a:schemeClr val="lt1"/>
        </a:lnRef>
        <a:fillRef idx="1">
          <a:schemeClr val="accent4"/>
        </a:fillRef>
        <a:effectRef idx="1">
          <a:schemeClr val="accent4"/>
        </a:effectRef>
        <a:fontRef idx="minor">
          <a:schemeClr val="lt1"/>
        </a:fontRef>
      </dsp:style>
      <dsp:txBody>
        <a:bodyPr spcFirstLastPara="0" vert="horz" wrap="square" lIns="91585" tIns="165100" rIns="91585" bIns="165100" numCol="1" spcCol="1270" anchor="t" anchorCtr="0">
          <a:noAutofit/>
        </a:bodyPr>
        <a:lstStyle/>
        <a:p>
          <a:pPr marL="0" lvl="0" indent="0" algn="l" defTabSz="622300">
            <a:lnSpc>
              <a:spcPct val="90000"/>
            </a:lnSpc>
            <a:spcBef>
              <a:spcPct val="0"/>
            </a:spcBef>
            <a:spcAft>
              <a:spcPct val="35000"/>
            </a:spcAft>
            <a:buNone/>
          </a:pPr>
          <a:r>
            <a:rPr lang="en-US" sz="1400" b="1" kern="1200" dirty="0"/>
            <a:t>Employ advanced, unbiased AI models to detect signs of tampering </a:t>
          </a:r>
        </a:p>
      </dsp:txBody>
      <dsp:txXfrm>
        <a:off x="3971257" y="1499574"/>
        <a:ext cx="1161044" cy="17333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ED39FC-6884-4990-AB73-B31613F5D5C9}">
      <dsp:nvSpPr>
        <dsp:cNvPr id="0" name=""/>
        <dsp:cNvSpPr/>
      </dsp:nvSpPr>
      <dsp:spPr>
        <a:xfrm flipV="1">
          <a:off x="1694" y="198186"/>
          <a:ext cx="2504318" cy="1656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40A8EA-4391-40BD-B9E8-D7E8DB325BFB}">
      <dsp:nvSpPr>
        <dsp:cNvPr id="0" name=""/>
        <dsp:cNvSpPr/>
      </dsp:nvSpPr>
      <dsp:spPr>
        <a:xfrm>
          <a:off x="1694" y="758627"/>
          <a:ext cx="2504318" cy="16993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0" numCol="1" spcCol="1270" anchor="t" anchorCtr="0">
          <a:noAutofit/>
        </a:bodyPr>
        <a:lstStyle/>
        <a:p>
          <a:pPr marL="0" lvl="0" indent="0" algn="ctr" defTabSz="800100">
            <a:lnSpc>
              <a:spcPct val="90000"/>
            </a:lnSpc>
            <a:spcBef>
              <a:spcPct val="0"/>
            </a:spcBef>
            <a:spcAft>
              <a:spcPct val="35000"/>
            </a:spcAft>
            <a:buNone/>
          </a:pPr>
          <a:r>
            <a:rPr lang="en-US" sz="1800" b="0" kern="1200" dirty="0">
              <a:solidFill>
                <a:schemeClr val="tx1"/>
              </a:solidFill>
            </a:rPr>
            <a:t>Train the AI models with a mix of standard and adversarial data</a:t>
          </a:r>
        </a:p>
      </dsp:txBody>
      <dsp:txXfrm>
        <a:off x="1694" y="758627"/>
        <a:ext cx="2504318" cy="1699374"/>
      </dsp:txXfrm>
    </dsp:sp>
    <dsp:sp modelId="{C7B17E33-98BB-478C-BBEB-E02089A6C0A8}">
      <dsp:nvSpPr>
        <dsp:cNvPr id="0" name=""/>
        <dsp:cNvSpPr/>
      </dsp:nvSpPr>
      <dsp:spPr>
        <a:xfrm>
          <a:off x="2756550" y="202729"/>
          <a:ext cx="2504318" cy="17389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174E6F-B3A9-4F9C-872E-1FB6D200BEBB}">
      <dsp:nvSpPr>
        <dsp:cNvPr id="0" name=""/>
        <dsp:cNvSpPr/>
      </dsp:nvSpPr>
      <dsp:spPr>
        <a:xfrm>
          <a:off x="2756550" y="780471"/>
          <a:ext cx="2504318" cy="16729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0" numCol="1" spcCol="1270" anchor="t" anchorCtr="0">
          <a:noAutofit/>
        </a:bodyPr>
        <a:lstStyle/>
        <a:p>
          <a:pPr marL="0" lvl="0" indent="0" algn="ctr" defTabSz="800100">
            <a:lnSpc>
              <a:spcPct val="90000"/>
            </a:lnSpc>
            <a:spcBef>
              <a:spcPct val="0"/>
            </a:spcBef>
            <a:spcAft>
              <a:spcPct val="35000"/>
            </a:spcAft>
            <a:buNone/>
          </a:pPr>
          <a:r>
            <a:rPr lang="en-US" sz="1800" b="0" kern="1200" dirty="0">
              <a:solidFill>
                <a:schemeClr val="tx1"/>
              </a:solidFill>
            </a:rPr>
            <a:t>Create simulated datasets for standard and adversarial testing</a:t>
          </a:r>
        </a:p>
      </dsp:txBody>
      <dsp:txXfrm>
        <a:off x="2756550" y="780471"/>
        <a:ext cx="2504318" cy="1672987"/>
      </dsp:txXfrm>
    </dsp:sp>
    <dsp:sp modelId="{8455FBD4-DFEF-450D-BEE2-76C635E89020}">
      <dsp:nvSpPr>
        <dsp:cNvPr id="0" name=""/>
        <dsp:cNvSpPr/>
      </dsp:nvSpPr>
      <dsp:spPr>
        <a:xfrm>
          <a:off x="1694" y="2708433"/>
          <a:ext cx="2504318" cy="194754"/>
        </a:xfrm>
        <a:prstGeom prst="roundRect">
          <a:avLst/>
        </a:prstGeom>
        <a:blipFill rotWithShape="1">
          <a:blip xmlns:r="http://schemas.openxmlformats.org/officeDocument/2006/relationships" r:embed="rId1"/>
          <a:srcRect/>
          <a:stretch>
            <a:fillRect l="-7000" r="-7000"/>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8129D5-58D4-438E-A21F-3B66A2E303EB}">
      <dsp:nvSpPr>
        <dsp:cNvPr id="0" name=""/>
        <dsp:cNvSpPr/>
      </dsp:nvSpPr>
      <dsp:spPr>
        <a:xfrm>
          <a:off x="0" y="3214347"/>
          <a:ext cx="2504318" cy="9291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0" numCol="1" spcCol="1270" anchor="t" anchorCtr="0">
          <a:noAutofit/>
        </a:bodyPr>
        <a:lstStyle/>
        <a:p>
          <a:pPr marL="0" lvl="0" indent="0" algn="ctr" defTabSz="800100">
            <a:lnSpc>
              <a:spcPct val="90000"/>
            </a:lnSpc>
            <a:spcBef>
              <a:spcPct val="0"/>
            </a:spcBef>
            <a:spcAft>
              <a:spcPct val="35000"/>
            </a:spcAft>
            <a:buNone/>
          </a:pPr>
          <a:r>
            <a:rPr lang="en-US" sz="1800" b="0" kern="1200" dirty="0"/>
            <a:t>Develop testing scenarios that mimic adversarial AI attacks</a:t>
          </a:r>
        </a:p>
      </dsp:txBody>
      <dsp:txXfrm>
        <a:off x="0" y="3214347"/>
        <a:ext cx="2504318" cy="929102"/>
      </dsp:txXfrm>
    </dsp:sp>
    <dsp:sp modelId="{B888C69B-E6F8-479C-822D-1446266C1387}">
      <dsp:nvSpPr>
        <dsp:cNvPr id="0" name=""/>
        <dsp:cNvSpPr/>
      </dsp:nvSpPr>
      <dsp:spPr>
        <a:xfrm>
          <a:off x="2756550" y="2715145"/>
          <a:ext cx="2504318" cy="16790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BA5746-72A4-4001-AE05-940D77F5D35F}">
      <dsp:nvSpPr>
        <dsp:cNvPr id="0" name=""/>
        <dsp:cNvSpPr/>
      </dsp:nvSpPr>
      <dsp:spPr>
        <a:xfrm>
          <a:off x="2722416" y="3170480"/>
          <a:ext cx="2504318" cy="9291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0" numCol="1" spcCol="1270" anchor="t" anchorCtr="0">
          <a:noAutofit/>
        </a:bodyPr>
        <a:lstStyle/>
        <a:p>
          <a:pPr marL="0" lvl="0" indent="0" algn="ctr" defTabSz="800100">
            <a:lnSpc>
              <a:spcPct val="90000"/>
            </a:lnSpc>
            <a:spcBef>
              <a:spcPct val="0"/>
            </a:spcBef>
            <a:spcAft>
              <a:spcPct val="35000"/>
            </a:spcAft>
            <a:buNone/>
          </a:pPr>
          <a:r>
            <a:rPr lang="en-US" sz="1800" b="0" kern="1200" dirty="0"/>
            <a:t>Prepare the system to better withstand attempts to manipulate AI models</a:t>
          </a:r>
        </a:p>
      </dsp:txBody>
      <dsp:txXfrm>
        <a:off x="2722416" y="3170480"/>
        <a:ext cx="2504318" cy="92910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3.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5.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6.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9.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2CFAF0-B44D-4A7F-B47F-E83FFCE5CB1A}" type="datetimeFigureOut">
              <a:rPr lang="en-US" smtClean="0"/>
              <a:t>12/16/2024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DD7FBE-8284-4860-8E8C-3C4B1FF9CF5C}" type="slidenum">
              <a:rPr lang="en-US" smtClean="0"/>
              <a:t>‹#›</a:t>
            </a:fld>
            <a:endParaRPr lang="en-US" dirty="0"/>
          </a:p>
        </p:txBody>
      </p:sp>
    </p:spTree>
    <p:extLst>
      <p:ext uri="{BB962C8B-B14F-4D97-AF65-F5344CB8AC3E}">
        <p14:creationId xmlns:p14="http://schemas.microsoft.com/office/powerpoint/2010/main" val="2243813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Roopa introduces Ash, Ash introduces Roopa</a:t>
            </a:r>
          </a:p>
        </p:txBody>
      </p:sp>
      <p:sp>
        <p:nvSpPr>
          <p:cNvPr id="4" name="Slide Number Placeholder 3"/>
          <p:cNvSpPr>
            <a:spLocks noGrp="1"/>
          </p:cNvSpPr>
          <p:nvPr>
            <p:ph type="sldNum" sz="quarter" idx="5"/>
          </p:nvPr>
        </p:nvSpPr>
        <p:spPr/>
        <p:txBody>
          <a:bodyPr/>
          <a:lstStyle/>
          <a:p>
            <a:fld id="{EFDD7FBE-8284-4860-8E8C-3C4B1FF9CF5C}" type="slidenum">
              <a:rPr lang="en-US" smtClean="0"/>
              <a:t>2</a:t>
            </a:fld>
            <a:endParaRPr lang="en-US" dirty="0"/>
          </a:p>
        </p:txBody>
      </p:sp>
    </p:spTree>
    <p:extLst>
      <p:ext uri="{BB962C8B-B14F-4D97-AF65-F5344CB8AC3E}">
        <p14:creationId xmlns:p14="http://schemas.microsoft.com/office/powerpoint/2010/main" val="19629841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DD7FBE-8284-4860-8E8C-3C4B1FF9CF5C}" type="slidenum">
              <a:rPr lang="en-US" smtClean="0"/>
              <a:t>12</a:t>
            </a:fld>
            <a:endParaRPr lang="en-US" dirty="0"/>
          </a:p>
        </p:txBody>
      </p:sp>
    </p:spTree>
    <p:extLst>
      <p:ext uri="{BB962C8B-B14F-4D97-AF65-F5344CB8AC3E}">
        <p14:creationId xmlns:p14="http://schemas.microsoft.com/office/powerpoint/2010/main" val="679458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DD7FBE-8284-4860-8E8C-3C4B1FF9CF5C}" type="slidenum">
              <a:rPr lang="en-US" smtClean="0"/>
              <a:t>13</a:t>
            </a:fld>
            <a:endParaRPr lang="en-US" dirty="0"/>
          </a:p>
        </p:txBody>
      </p:sp>
    </p:spTree>
    <p:extLst>
      <p:ext uri="{BB962C8B-B14F-4D97-AF65-F5344CB8AC3E}">
        <p14:creationId xmlns:p14="http://schemas.microsoft.com/office/powerpoint/2010/main" val="16396313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DD7FBE-8284-4860-8E8C-3C4B1FF9CF5C}" type="slidenum">
              <a:rPr lang="en-US" smtClean="0"/>
              <a:t>14</a:t>
            </a:fld>
            <a:endParaRPr lang="en-US" dirty="0"/>
          </a:p>
        </p:txBody>
      </p:sp>
    </p:spTree>
    <p:extLst>
      <p:ext uri="{BB962C8B-B14F-4D97-AF65-F5344CB8AC3E}">
        <p14:creationId xmlns:p14="http://schemas.microsoft.com/office/powerpoint/2010/main" val="24350692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DD7FBE-8284-4860-8E8C-3C4B1FF9CF5C}" type="slidenum">
              <a:rPr lang="en-US" smtClean="0"/>
              <a:t>15</a:t>
            </a:fld>
            <a:endParaRPr lang="en-US" dirty="0"/>
          </a:p>
        </p:txBody>
      </p:sp>
    </p:spTree>
    <p:extLst>
      <p:ext uri="{BB962C8B-B14F-4D97-AF65-F5344CB8AC3E}">
        <p14:creationId xmlns:p14="http://schemas.microsoft.com/office/powerpoint/2010/main" val="35102153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DD7FBE-8284-4860-8E8C-3C4B1FF9CF5C}" type="slidenum">
              <a:rPr lang="en-US" smtClean="0"/>
              <a:t>16</a:t>
            </a:fld>
            <a:endParaRPr lang="en-US" dirty="0"/>
          </a:p>
        </p:txBody>
      </p:sp>
    </p:spTree>
    <p:extLst>
      <p:ext uri="{BB962C8B-B14F-4D97-AF65-F5344CB8AC3E}">
        <p14:creationId xmlns:p14="http://schemas.microsoft.com/office/powerpoint/2010/main" val="14963460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DD7FBE-8284-4860-8E8C-3C4B1FF9CF5C}" type="slidenum">
              <a:rPr lang="en-US" smtClean="0"/>
              <a:t>17</a:t>
            </a:fld>
            <a:endParaRPr lang="en-US" dirty="0"/>
          </a:p>
        </p:txBody>
      </p:sp>
    </p:spTree>
    <p:extLst>
      <p:ext uri="{BB962C8B-B14F-4D97-AF65-F5344CB8AC3E}">
        <p14:creationId xmlns:p14="http://schemas.microsoft.com/office/powerpoint/2010/main" val="9490625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DD7FBE-8284-4860-8E8C-3C4B1FF9CF5C}" type="slidenum">
              <a:rPr lang="en-US" smtClean="0"/>
              <a:t>18</a:t>
            </a:fld>
            <a:endParaRPr lang="en-US" dirty="0"/>
          </a:p>
        </p:txBody>
      </p:sp>
    </p:spTree>
    <p:extLst>
      <p:ext uri="{BB962C8B-B14F-4D97-AF65-F5344CB8AC3E}">
        <p14:creationId xmlns:p14="http://schemas.microsoft.com/office/powerpoint/2010/main" val="18799592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DD7FBE-8284-4860-8E8C-3C4B1FF9CF5C}" type="slidenum">
              <a:rPr lang="en-US" smtClean="0"/>
              <a:t>19</a:t>
            </a:fld>
            <a:endParaRPr lang="en-US" dirty="0"/>
          </a:p>
        </p:txBody>
      </p:sp>
    </p:spTree>
    <p:extLst>
      <p:ext uri="{BB962C8B-B14F-4D97-AF65-F5344CB8AC3E}">
        <p14:creationId xmlns:p14="http://schemas.microsoft.com/office/powerpoint/2010/main" val="37625407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DD7FBE-8284-4860-8E8C-3C4B1FF9CF5C}" type="slidenum">
              <a:rPr lang="en-US" smtClean="0"/>
              <a:t>20</a:t>
            </a:fld>
            <a:endParaRPr lang="en-US" dirty="0"/>
          </a:p>
        </p:txBody>
      </p:sp>
    </p:spTree>
    <p:extLst>
      <p:ext uri="{BB962C8B-B14F-4D97-AF65-F5344CB8AC3E}">
        <p14:creationId xmlns:p14="http://schemas.microsoft.com/office/powerpoint/2010/main" val="22270771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contact information for Ash and Roopa, website information</a:t>
            </a:r>
          </a:p>
        </p:txBody>
      </p:sp>
      <p:sp>
        <p:nvSpPr>
          <p:cNvPr id="4" name="Slide Number Placeholder 3"/>
          <p:cNvSpPr>
            <a:spLocks noGrp="1"/>
          </p:cNvSpPr>
          <p:nvPr>
            <p:ph type="sldNum" sz="quarter" idx="5"/>
          </p:nvPr>
        </p:nvSpPr>
        <p:spPr/>
        <p:txBody>
          <a:bodyPr/>
          <a:lstStyle/>
          <a:p>
            <a:fld id="{EFDD7FBE-8284-4860-8E8C-3C4B1FF9CF5C}" type="slidenum">
              <a:rPr lang="en-US" smtClean="0"/>
              <a:t>21</a:t>
            </a:fld>
            <a:endParaRPr lang="en-US" dirty="0"/>
          </a:p>
        </p:txBody>
      </p:sp>
    </p:spTree>
    <p:extLst>
      <p:ext uri="{BB962C8B-B14F-4D97-AF65-F5344CB8AC3E}">
        <p14:creationId xmlns:p14="http://schemas.microsoft.com/office/powerpoint/2010/main" val="2473480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Ash covers agenda</a:t>
            </a:r>
          </a:p>
        </p:txBody>
      </p:sp>
      <p:sp>
        <p:nvSpPr>
          <p:cNvPr id="4" name="Slide Number Placeholder 3"/>
          <p:cNvSpPr>
            <a:spLocks noGrp="1"/>
          </p:cNvSpPr>
          <p:nvPr>
            <p:ph type="sldNum" sz="quarter" idx="5"/>
          </p:nvPr>
        </p:nvSpPr>
        <p:spPr/>
        <p:txBody>
          <a:bodyPr/>
          <a:lstStyle/>
          <a:p>
            <a:fld id="{EFDD7FBE-8284-4860-8E8C-3C4B1FF9CF5C}" type="slidenum">
              <a:rPr lang="en-US" smtClean="0"/>
              <a:t>3</a:t>
            </a:fld>
            <a:endParaRPr lang="en-US" dirty="0"/>
          </a:p>
        </p:txBody>
      </p:sp>
    </p:spTree>
    <p:extLst>
      <p:ext uri="{BB962C8B-B14F-4D97-AF65-F5344CB8AC3E}">
        <p14:creationId xmlns:p14="http://schemas.microsoft.com/office/powerpoint/2010/main" val="3785940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Ash covers this</a:t>
            </a:r>
          </a:p>
        </p:txBody>
      </p:sp>
      <p:sp>
        <p:nvSpPr>
          <p:cNvPr id="4" name="Slide Number Placeholder 3"/>
          <p:cNvSpPr>
            <a:spLocks noGrp="1"/>
          </p:cNvSpPr>
          <p:nvPr>
            <p:ph type="sldNum" sz="quarter" idx="5"/>
          </p:nvPr>
        </p:nvSpPr>
        <p:spPr/>
        <p:txBody>
          <a:bodyPr/>
          <a:lstStyle/>
          <a:p>
            <a:fld id="{EFDD7FBE-8284-4860-8E8C-3C4B1FF9CF5C}" type="slidenum">
              <a:rPr lang="en-US" smtClean="0"/>
              <a:t>5</a:t>
            </a:fld>
            <a:endParaRPr lang="en-US" dirty="0"/>
          </a:p>
        </p:txBody>
      </p:sp>
    </p:spTree>
    <p:extLst>
      <p:ext uri="{BB962C8B-B14F-4D97-AF65-F5344CB8AC3E}">
        <p14:creationId xmlns:p14="http://schemas.microsoft.com/office/powerpoint/2010/main" val="3127984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Ash covers this</a:t>
            </a:r>
          </a:p>
        </p:txBody>
      </p:sp>
      <p:sp>
        <p:nvSpPr>
          <p:cNvPr id="4" name="Slide Number Placeholder 3"/>
          <p:cNvSpPr>
            <a:spLocks noGrp="1"/>
          </p:cNvSpPr>
          <p:nvPr>
            <p:ph type="sldNum" sz="quarter" idx="5"/>
          </p:nvPr>
        </p:nvSpPr>
        <p:spPr/>
        <p:txBody>
          <a:bodyPr/>
          <a:lstStyle/>
          <a:p>
            <a:fld id="{EFDD7FBE-8284-4860-8E8C-3C4B1FF9CF5C}" type="slidenum">
              <a:rPr lang="en-US" smtClean="0"/>
              <a:t>6</a:t>
            </a:fld>
            <a:endParaRPr lang="en-US" dirty="0"/>
          </a:p>
        </p:txBody>
      </p:sp>
    </p:spTree>
    <p:extLst>
      <p:ext uri="{BB962C8B-B14F-4D97-AF65-F5344CB8AC3E}">
        <p14:creationId xmlns:p14="http://schemas.microsoft.com/office/powerpoint/2010/main" val="3596253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DD7FBE-8284-4860-8E8C-3C4B1FF9CF5C}" type="slidenum">
              <a:rPr lang="en-US" smtClean="0"/>
              <a:t>7</a:t>
            </a:fld>
            <a:endParaRPr lang="en-US" dirty="0"/>
          </a:p>
        </p:txBody>
      </p:sp>
    </p:spTree>
    <p:extLst>
      <p:ext uri="{BB962C8B-B14F-4D97-AF65-F5344CB8AC3E}">
        <p14:creationId xmlns:p14="http://schemas.microsoft.com/office/powerpoint/2010/main" val="2424921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DD7FBE-8284-4860-8E8C-3C4B1FF9CF5C}" type="slidenum">
              <a:rPr lang="en-US" smtClean="0"/>
              <a:t>8</a:t>
            </a:fld>
            <a:endParaRPr lang="en-US" dirty="0"/>
          </a:p>
        </p:txBody>
      </p:sp>
    </p:spTree>
    <p:extLst>
      <p:ext uri="{BB962C8B-B14F-4D97-AF65-F5344CB8AC3E}">
        <p14:creationId xmlns:p14="http://schemas.microsoft.com/office/powerpoint/2010/main" val="2730499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DD7FBE-8284-4860-8E8C-3C4B1FF9CF5C}" type="slidenum">
              <a:rPr lang="en-US" smtClean="0"/>
              <a:t>9</a:t>
            </a:fld>
            <a:endParaRPr lang="en-US" dirty="0"/>
          </a:p>
        </p:txBody>
      </p:sp>
    </p:spTree>
    <p:extLst>
      <p:ext uri="{BB962C8B-B14F-4D97-AF65-F5344CB8AC3E}">
        <p14:creationId xmlns:p14="http://schemas.microsoft.com/office/powerpoint/2010/main" val="2538477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DD7FBE-8284-4860-8E8C-3C4B1FF9CF5C}" type="slidenum">
              <a:rPr lang="en-US" smtClean="0"/>
              <a:t>10</a:t>
            </a:fld>
            <a:endParaRPr lang="en-US" dirty="0"/>
          </a:p>
        </p:txBody>
      </p:sp>
    </p:spTree>
    <p:extLst>
      <p:ext uri="{BB962C8B-B14F-4D97-AF65-F5344CB8AC3E}">
        <p14:creationId xmlns:p14="http://schemas.microsoft.com/office/powerpoint/2010/main" val="1631341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DD7FBE-8284-4860-8E8C-3C4B1FF9CF5C}" type="slidenum">
              <a:rPr lang="en-US" smtClean="0"/>
              <a:t>11</a:t>
            </a:fld>
            <a:endParaRPr lang="en-US" dirty="0"/>
          </a:p>
        </p:txBody>
      </p:sp>
    </p:spTree>
    <p:extLst>
      <p:ext uri="{BB962C8B-B14F-4D97-AF65-F5344CB8AC3E}">
        <p14:creationId xmlns:p14="http://schemas.microsoft.com/office/powerpoint/2010/main" val="1438692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E179F-79CB-976D-72D0-27EDFB16CC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21FA0C-788E-2441-E275-5F7DC087D7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6901B6-3F19-568E-4672-8F3AC5D9022D}"/>
              </a:ext>
            </a:extLst>
          </p:cNvPr>
          <p:cNvSpPr>
            <a:spLocks noGrp="1"/>
          </p:cNvSpPr>
          <p:nvPr>
            <p:ph type="dt" sz="half" idx="10"/>
          </p:nvPr>
        </p:nvSpPr>
        <p:spPr/>
        <p:txBody>
          <a:bodyPr/>
          <a:lstStyle/>
          <a:p>
            <a:fld id="{E8D3C553-EBB9-42FA-BC5C-D3727803019E}" type="datetime1">
              <a:rPr lang="en-US" smtClean="0"/>
              <a:t>12/16/2024</a:t>
            </a:fld>
            <a:endParaRPr lang="en-US" dirty="0"/>
          </a:p>
        </p:txBody>
      </p:sp>
      <p:sp>
        <p:nvSpPr>
          <p:cNvPr id="5" name="Footer Placeholder 4">
            <a:extLst>
              <a:ext uri="{FF2B5EF4-FFF2-40B4-BE49-F238E27FC236}">
                <a16:creationId xmlns:a16="http://schemas.microsoft.com/office/drawing/2014/main" id="{4CA11972-0510-D6B4-EDE2-B3026D6A490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0DBDEBF-C281-A30A-C04D-85459EFB94D4}"/>
              </a:ext>
            </a:extLst>
          </p:cNvPr>
          <p:cNvSpPr>
            <a:spLocks noGrp="1"/>
          </p:cNvSpPr>
          <p:nvPr>
            <p:ph type="sldNum" sz="quarter" idx="12"/>
          </p:nvPr>
        </p:nvSpPr>
        <p:spPr/>
        <p:txBody>
          <a:bodyPr/>
          <a:lstStyle/>
          <a:p>
            <a:fld id="{19CC1670-2E2E-471A-BC41-743023EB4128}" type="slidenum">
              <a:rPr lang="en-US" smtClean="0"/>
              <a:t>‹#›</a:t>
            </a:fld>
            <a:endParaRPr lang="en-US" dirty="0"/>
          </a:p>
        </p:txBody>
      </p:sp>
    </p:spTree>
    <p:extLst>
      <p:ext uri="{BB962C8B-B14F-4D97-AF65-F5344CB8AC3E}">
        <p14:creationId xmlns:p14="http://schemas.microsoft.com/office/powerpoint/2010/main" val="3830538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A8219-480F-A093-3D54-88F526B6C6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DDB3F3-2DEA-1C2A-DE7F-3323C9E062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A8F48F-9661-6DB0-08E9-096483DC07D6}"/>
              </a:ext>
            </a:extLst>
          </p:cNvPr>
          <p:cNvSpPr>
            <a:spLocks noGrp="1"/>
          </p:cNvSpPr>
          <p:nvPr>
            <p:ph type="dt" sz="half" idx="10"/>
          </p:nvPr>
        </p:nvSpPr>
        <p:spPr/>
        <p:txBody>
          <a:bodyPr/>
          <a:lstStyle/>
          <a:p>
            <a:fld id="{0FB6960D-EBDE-418C-B5EF-6C2FE2EBAECC}" type="datetime1">
              <a:rPr lang="en-US" smtClean="0"/>
              <a:t>12/16/2024</a:t>
            </a:fld>
            <a:endParaRPr lang="en-US" dirty="0"/>
          </a:p>
        </p:txBody>
      </p:sp>
      <p:sp>
        <p:nvSpPr>
          <p:cNvPr id="5" name="Footer Placeholder 4">
            <a:extLst>
              <a:ext uri="{FF2B5EF4-FFF2-40B4-BE49-F238E27FC236}">
                <a16:creationId xmlns:a16="http://schemas.microsoft.com/office/drawing/2014/main" id="{71FE9A6B-EC02-BBC7-5C18-EA060A80869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6BC5000-37E3-71FC-9FEC-39D17999A91F}"/>
              </a:ext>
            </a:extLst>
          </p:cNvPr>
          <p:cNvSpPr>
            <a:spLocks noGrp="1"/>
          </p:cNvSpPr>
          <p:nvPr>
            <p:ph type="sldNum" sz="quarter" idx="12"/>
          </p:nvPr>
        </p:nvSpPr>
        <p:spPr/>
        <p:txBody>
          <a:bodyPr/>
          <a:lstStyle/>
          <a:p>
            <a:fld id="{19CC1670-2E2E-471A-BC41-743023EB4128}" type="slidenum">
              <a:rPr lang="en-US" smtClean="0"/>
              <a:t>‹#›</a:t>
            </a:fld>
            <a:endParaRPr lang="en-US" dirty="0"/>
          </a:p>
        </p:txBody>
      </p:sp>
    </p:spTree>
    <p:extLst>
      <p:ext uri="{BB962C8B-B14F-4D97-AF65-F5344CB8AC3E}">
        <p14:creationId xmlns:p14="http://schemas.microsoft.com/office/powerpoint/2010/main" val="2225859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DF0420-C77B-AB0B-D10D-6DC3CEB4A0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EE1DDDD-E980-451B-0BF0-4241A7262D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3CF14E-C6E9-9508-1305-93ECD6560C4D}"/>
              </a:ext>
            </a:extLst>
          </p:cNvPr>
          <p:cNvSpPr>
            <a:spLocks noGrp="1"/>
          </p:cNvSpPr>
          <p:nvPr>
            <p:ph type="dt" sz="half" idx="10"/>
          </p:nvPr>
        </p:nvSpPr>
        <p:spPr/>
        <p:txBody>
          <a:bodyPr/>
          <a:lstStyle/>
          <a:p>
            <a:fld id="{07C22B67-853D-40F8-AAC5-05173F179B55}" type="datetime1">
              <a:rPr lang="en-US" smtClean="0"/>
              <a:t>12/16/2024</a:t>
            </a:fld>
            <a:endParaRPr lang="en-US" dirty="0"/>
          </a:p>
        </p:txBody>
      </p:sp>
      <p:sp>
        <p:nvSpPr>
          <p:cNvPr id="5" name="Footer Placeholder 4">
            <a:extLst>
              <a:ext uri="{FF2B5EF4-FFF2-40B4-BE49-F238E27FC236}">
                <a16:creationId xmlns:a16="http://schemas.microsoft.com/office/drawing/2014/main" id="{6C911A74-5789-AC00-3967-8120668D99B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50244A8-1F98-3BFC-1340-FBE547B0AF19}"/>
              </a:ext>
            </a:extLst>
          </p:cNvPr>
          <p:cNvSpPr>
            <a:spLocks noGrp="1"/>
          </p:cNvSpPr>
          <p:nvPr>
            <p:ph type="sldNum" sz="quarter" idx="12"/>
          </p:nvPr>
        </p:nvSpPr>
        <p:spPr/>
        <p:txBody>
          <a:bodyPr/>
          <a:lstStyle/>
          <a:p>
            <a:fld id="{19CC1670-2E2E-471A-BC41-743023EB4128}" type="slidenum">
              <a:rPr lang="en-US" smtClean="0"/>
              <a:t>‹#›</a:t>
            </a:fld>
            <a:endParaRPr lang="en-US" dirty="0"/>
          </a:p>
        </p:txBody>
      </p:sp>
    </p:spTree>
    <p:extLst>
      <p:ext uri="{BB962C8B-B14F-4D97-AF65-F5344CB8AC3E}">
        <p14:creationId xmlns:p14="http://schemas.microsoft.com/office/powerpoint/2010/main" val="2854465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95E81-CB15-84E1-8996-D06C3546A7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6ED188-E8FD-7D02-DA8C-8B4411B366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5B802D-E848-607E-D012-B7300660A06D}"/>
              </a:ext>
            </a:extLst>
          </p:cNvPr>
          <p:cNvSpPr>
            <a:spLocks noGrp="1"/>
          </p:cNvSpPr>
          <p:nvPr>
            <p:ph type="dt" sz="half" idx="10"/>
          </p:nvPr>
        </p:nvSpPr>
        <p:spPr/>
        <p:txBody>
          <a:bodyPr/>
          <a:lstStyle/>
          <a:p>
            <a:fld id="{F64A42BF-4AAE-4A8D-A5B8-E90E3D96C449}" type="datetime1">
              <a:rPr lang="en-US" smtClean="0"/>
              <a:t>12/16/2024</a:t>
            </a:fld>
            <a:endParaRPr lang="en-US" dirty="0"/>
          </a:p>
        </p:txBody>
      </p:sp>
      <p:sp>
        <p:nvSpPr>
          <p:cNvPr id="5" name="Footer Placeholder 4">
            <a:extLst>
              <a:ext uri="{FF2B5EF4-FFF2-40B4-BE49-F238E27FC236}">
                <a16:creationId xmlns:a16="http://schemas.microsoft.com/office/drawing/2014/main" id="{0B148D17-969A-112F-B1C4-DE133875F3C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ADD15ED-D448-EAFC-1365-923391C2C42E}"/>
              </a:ext>
            </a:extLst>
          </p:cNvPr>
          <p:cNvSpPr>
            <a:spLocks noGrp="1"/>
          </p:cNvSpPr>
          <p:nvPr>
            <p:ph type="sldNum" sz="quarter" idx="12"/>
          </p:nvPr>
        </p:nvSpPr>
        <p:spPr/>
        <p:txBody>
          <a:bodyPr/>
          <a:lstStyle/>
          <a:p>
            <a:fld id="{19CC1670-2E2E-471A-BC41-743023EB4128}" type="slidenum">
              <a:rPr lang="en-US" smtClean="0"/>
              <a:t>‹#›</a:t>
            </a:fld>
            <a:endParaRPr lang="en-US" dirty="0"/>
          </a:p>
        </p:txBody>
      </p:sp>
    </p:spTree>
    <p:extLst>
      <p:ext uri="{BB962C8B-B14F-4D97-AF65-F5344CB8AC3E}">
        <p14:creationId xmlns:p14="http://schemas.microsoft.com/office/powerpoint/2010/main" val="4247065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A8B4-9DA4-7EF4-504C-3230BBE3A0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36E3456-7DBD-6415-4FDA-581F8236C50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0FE210-5886-D9C5-8E06-C6BF92F0C032}"/>
              </a:ext>
            </a:extLst>
          </p:cNvPr>
          <p:cNvSpPr>
            <a:spLocks noGrp="1"/>
          </p:cNvSpPr>
          <p:nvPr>
            <p:ph type="dt" sz="half" idx="10"/>
          </p:nvPr>
        </p:nvSpPr>
        <p:spPr/>
        <p:txBody>
          <a:bodyPr/>
          <a:lstStyle/>
          <a:p>
            <a:fld id="{C3590AEB-7D48-49C9-A32B-F19A28650E4C}" type="datetime1">
              <a:rPr lang="en-US" smtClean="0"/>
              <a:t>12/16/2024</a:t>
            </a:fld>
            <a:endParaRPr lang="en-US" dirty="0"/>
          </a:p>
        </p:txBody>
      </p:sp>
      <p:sp>
        <p:nvSpPr>
          <p:cNvPr id="5" name="Footer Placeholder 4">
            <a:extLst>
              <a:ext uri="{FF2B5EF4-FFF2-40B4-BE49-F238E27FC236}">
                <a16:creationId xmlns:a16="http://schemas.microsoft.com/office/drawing/2014/main" id="{1C6A6A83-32BD-DC56-A043-E8C1A2CE9E6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AB2FFE-30C0-0FFF-8C28-9F219BC1FCD5}"/>
              </a:ext>
            </a:extLst>
          </p:cNvPr>
          <p:cNvSpPr>
            <a:spLocks noGrp="1"/>
          </p:cNvSpPr>
          <p:nvPr>
            <p:ph type="sldNum" sz="quarter" idx="12"/>
          </p:nvPr>
        </p:nvSpPr>
        <p:spPr/>
        <p:txBody>
          <a:bodyPr/>
          <a:lstStyle/>
          <a:p>
            <a:fld id="{19CC1670-2E2E-471A-BC41-743023EB4128}" type="slidenum">
              <a:rPr lang="en-US" smtClean="0"/>
              <a:t>‹#›</a:t>
            </a:fld>
            <a:endParaRPr lang="en-US" dirty="0"/>
          </a:p>
        </p:txBody>
      </p:sp>
    </p:spTree>
    <p:extLst>
      <p:ext uri="{BB962C8B-B14F-4D97-AF65-F5344CB8AC3E}">
        <p14:creationId xmlns:p14="http://schemas.microsoft.com/office/powerpoint/2010/main" val="2330288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0F97D-3150-3A7D-C1C1-3025BCC2DA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184483-980F-1494-73F8-71F2F35FC3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DAE2DE4-4056-B0DB-EBED-BA0C4AC2D3A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33F226-D7FC-AE46-997E-2F2D54513972}"/>
              </a:ext>
            </a:extLst>
          </p:cNvPr>
          <p:cNvSpPr>
            <a:spLocks noGrp="1"/>
          </p:cNvSpPr>
          <p:nvPr>
            <p:ph type="dt" sz="half" idx="10"/>
          </p:nvPr>
        </p:nvSpPr>
        <p:spPr/>
        <p:txBody>
          <a:bodyPr/>
          <a:lstStyle/>
          <a:p>
            <a:fld id="{D1B6F86C-9513-43F7-88B2-91D2B42C5A0A}" type="datetime1">
              <a:rPr lang="en-US" smtClean="0"/>
              <a:t>12/16/2024</a:t>
            </a:fld>
            <a:endParaRPr lang="en-US" dirty="0"/>
          </a:p>
        </p:txBody>
      </p:sp>
      <p:sp>
        <p:nvSpPr>
          <p:cNvPr id="6" name="Footer Placeholder 5">
            <a:extLst>
              <a:ext uri="{FF2B5EF4-FFF2-40B4-BE49-F238E27FC236}">
                <a16:creationId xmlns:a16="http://schemas.microsoft.com/office/drawing/2014/main" id="{4F4722F0-9F59-FEE5-ACF9-643A87E6A46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4A54DC0-6917-4F07-4A71-8A1AA4F16523}"/>
              </a:ext>
            </a:extLst>
          </p:cNvPr>
          <p:cNvSpPr>
            <a:spLocks noGrp="1"/>
          </p:cNvSpPr>
          <p:nvPr>
            <p:ph type="sldNum" sz="quarter" idx="12"/>
          </p:nvPr>
        </p:nvSpPr>
        <p:spPr/>
        <p:txBody>
          <a:bodyPr/>
          <a:lstStyle/>
          <a:p>
            <a:fld id="{19CC1670-2E2E-471A-BC41-743023EB4128}" type="slidenum">
              <a:rPr lang="en-US" smtClean="0"/>
              <a:t>‹#›</a:t>
            </a:fld>
            <a:endParaRPr lang="en-US" dirty="0"/>
          </a:p>
        </p:txBody>
      </p:sp>
    </p:spTree>
    <p:extLst>
      <p:ext uri="{BB962C8B-B14F-4D97-AF65-F5344CB8AC3E}">
        <p14:creationId xmlns:p14="http://schemas.microsoft.com/office/powerpoint/2010/main" val="420948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7C5F5-073B-FFB5-7A62-05DEF63360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C7E239-995B-D5FE-3560-B305FC4427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A43F2A-45D3-EFBE-9B7C-31ADE0B0AE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3B9814B-3560-84AC-CB89-BD34BEAFAF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A31BEA9-FF9D-EA4C-7BC7-13D12C01F2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26AF81-65E6-D193-0559-198ABC20A222}"/>
              </a:ext>
            </a:extLst>
          </p:cNvPr>
          <p:cNvSpPr>
            <a:spLocks noGrp="1"/>
          </p:cNvSpPr>
          <p:nvPr>
            <p:ph type="dt" sz="half" idx="10"/>
          </p:nvPr>
        </p:nvSpPr>
        <p:spPr/>
        <p:txBody>
          <a:bodyPr/>
          <a:lstStyle/>
          <a:p>
            <a:fld id="{F7E42E06-0116-4C40-A5CE-A369187F4B79}" type="datetime1">
              <a:rPr lang="en-US" smtClean="0"/>
              <a:t>12/16/2024</a:t>
            </a:fld>
            <a:endParaRPr lang="en-US" dirty="0"/>
          </a:p>
        </p:txBody>
      </p:sp>
      <p:sp>
        <p:nvSpPr>
          <p:cNvPr id="8" name="Footer Placeholder 7">
            <a:extLst>
              <a:ext uri="{FF2B5EF4-FFF2-40B4-BE49-F238E27FC236}">
                <a16:creationId xmlns:a16="http://schemas.microsoft.com/office/drawing/2014/main" id="{B370784D-9299-F4F1-9A53-4E6C440DC36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8F124BE-4A56-301C-11EC-9E096E42E2B4}"/>
              </a:ext>
            </a:extLst>
          </p:cNvPr>
          <p:cNvSpPr>
            <a:spLocks noGrp="1"/>
          </p:cNvSpPr>
          <p:nvPr>
            <p:ph type="sldNum" sz="quarter" idx="12"/>
          </p:nvPr>
        </p:nvSpPr>
        <p:spPr/>
        <p:txBody>
          <a:bodyPr/>
          <a:lstStyle/>
          <a:p>
            <a:fld id="{19CC1670-2E2E-471A-BC41-743023EB4128}" type="slidenum">
              <a:rPr lang="en-US" smtClean="0"/>
              <a:t>‹#›</a:t>
            </a:fld>
            <a:endParaRPr lang="en-US" dirty="0"/>
          </a:p>
        </p:txBody>
      </p:sp>
    </p:spTree>
    <p:extLst>
      <p:ext uri="{BB962C8B-B14F-4D97-AF65-F5344CB8AC3E}">
        <p14:creationId xmlns:p14="http://schemas.microsoft.com/office/powerpoint/2010/main" val="147846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DF342-3AFA-CCE2-DE30-1DAD9708AE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FA95870-F222-50A3-E325-AC87A793CFD4}"/>
              </a:ext>
            </a:extLst>
          </p:cNvPr>
          <p:cNvSpPr>
            <a:spLocks noGrp="1"/>
          </p:cNvSpPr>
          <p:nvPr>
            <p:ph type="dt" sz="half" idx="10"/>
          </p:nvPr>
        </p:nvSpPr>
        <p:spPr/>
        <p:txBody>
          <a:bodyPr/>
          <a:lstStyle/>
          <a:p>
            <a:fld id="{3F2D55D0-CB53-49B4-BC27-18E1BE4F1681}" type="datetime1">
              <a:rPr lang="en-US" smtClean="0"/>
              <a:t>12/16/2024</a:t>
            </a:fld>
            <a:endParaRPr lang="en-US" dirty="0"/>
          </a:p>
        </p:txBody>
      </p:sp>
      <p:sp>
        <p:nvSpPr>
          <p:cNvPr id="4" name="Footer Placeholder 3">
            <a:extLst>
              <a:ext uri="{FF2B5EF4-FFF2-40B4-BE49-F238E27FC236}">
                <a16:creationId xmlns:a16="http://schemas.microsoft.com/office/drawing/2014/main" id="{E2104E01-1A3B-78DC-CE53-498B59BB7D9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9D31463-789F-1315-37F1-7572A66FE4A9}"/>
              </a:ext>
            </a:extLst>
          </p:cNvPr>
          <p:cNvSpPr>
            <a:spLocks noGrp="1"/>
          </p:cNvSpPr>
          <p:nvPr>
            <p:ph type="sldNum" sz="quarter" idx="12"/>
          </p:nvPr>
        </p:nvSpPr>
        <p:spPr/>
        <p:txBody>
          <a:bodyPr/>
          <a:lstStyle/>
          <a:p>
            <a:fld id="{19CC1670-2E2E-471A-BC41-743023EB4128}" type="slidenum">
              <a:rPr lang="en-US" smtClean="0"/>
              <a:t>‹#›</a:t>
            </a:fld>
            <a:endParaRPr lang="en-US" dirty="0"/>
          </a:p>
        </p:txBody>
      </p:sp>
    </p:spTree>
    <p:extLst>
      <p:ext uri="{BB962C8B-B14F-4D97-AF65-F5344CB8AC3E}">
        <p14:creationId xmlns:p14="http://schemas.microsoft.com/office/powerpoint/2010/main" val="3621689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0038DE-F2C2-F62F-DE3C-9C67C77819A7}"/>
              </a:ext>
            </a:extLst>
          </p:cNvPr>
          <p:cNvSpPr>
            <a:spLocks noGrp="1"/>
          </p:cNvSpPr>
          <p:nvPr>
            <p:ph type="dt" sz="half" idx="10"/>
          </p:nvPr>
        </p:nvSpPr>
        <p:spPr/>
        <p:txBody>
          <a:bodyPr/>
          <a:lstStyle/>
          <a:p>
            <a:fld id="{B349E642-C3D6-4BB7-A9D5-E14F56B03F60}" type="datetime1">
              <a:rPr lang="en-US" smtClean="0"/>
              <a:t>12/16/2024</a:t>
            </a:fld>
            <a:endParaRPr lang="en-US" dirty="0"/>
          </a:p>
        </p:txBody>
      </p:sp>
      <p:sp>
        <p:nvSpPr>
          <p:cNvPr id="3" name="Footer Placeholder 2">
            <a:extLst>
              <a:ext uri="{FF2B5EF4-FFF2-40B4-BE49-F238E27FC236}">
                <a16:creationId xmlns:a16="http://schemas.microsoft.com/office/drawing/2014/main" id="{E6E0C7D5-68C4-FED7-8542-D2A7A6EADC5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D01589C-D836-E76C-F741-EAED4ACB0A89}"/>
              </a:ext>
            </a:extLst>
          </p:cNvPr>
          <p:cNvSpPr>
            <a:spLocks noGrp="1"/>
          </p:cNvSpPr>
          <p:nvPr>
            <p:ph type="sldNum" sz="quarter" idx="12"/>
          </p:nvPr>
        </p:nvSpPr>
        <p:spPr/>
        <p:txBody>
          <a:bodyPr/>
          <a:lstStyle/>
          <a:p>
            <a:fld id="{19CC1670-2E2E-471A-BC41-743023EB4128}" type="slidenum">
              <a:rPr lang="en-US" smtClean="0"/>
              <a:t>‹#›</a:t>
            </a:fld>
            <a:endParaRPr lang="en-US" dirty="0"/>
          </a:p>
        </p:txBody>
      </p:sp>
    </p:spTree>
    <p:extLst>
      <p:ext uri="{BB962C8B-B14F-4D97-AF65-F5344CB8AC3E}">
        <p14:creationId xmlns:p14="http://schemas.microsoft.com/office/powerpoint/2010/main" val="3062043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A255B-CF86-8C35-1204-C0DA1F455A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CA4221B-30B8-9141-EA34-9CFFA2AF7E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2C11A0-C8F8-8107-60D5-5A890089A0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9ECB07-75B0-9E0D-DCF8-1ABD6D42EEA4}"/>
              </a:ext>
            </a:extLst>
          </p:cNvPr>
          <p:cNvSpPr>
            <a:spLocks noGrp="1"/>
          </p:cNvSpPr>
          <p:nvPr>
            <p:ph type="dt" sz="half" idx="10"/>
          </p:nvPr>
        </p:nvSpPr>
        <p:spPr/>
        <p:txBody>
          <a:bodyPr/>
          <a:lstStyle/>
          <a:p>
            <a:fld id="{B2C93872-36F9-4487-8869-942372791D4C}" type="datetime1">
              <a:rPr lang="en-US" smtClean="0"/>
              <a:t>12/16/2024</a:t>
            </a:fld>
            <a:endParaRPr lang="en-US" dirty="0"/>
          </a:p>
        </p:txBody>
      </p:sp>
      <p:sp>
        <p:nvSpPr>
          <p:cNvPr id="6" name="Footer Placeholder 5">
            <a:extLst>
              <a:ext uri="{FF2B5EF4-FFF2-40B4-BE49-F238E27FC236}">
                <a16:creationId xmlns:a16="http://schemas.microsoft.com/office/drawing/2014/main" id="{6AD149CC-3768-73BF-BC42-FDB4AAFA7AD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D198E15-9580-7EAE-FF51-84079A1DA574}"/>
              </a:ext>
            </a:extLst>
          </p:cNvPr>
          <p:cNvSpPr>
            <a:spLocks noGrp="1"/>
          </p:cNvSpPr>
          <p:nvPr>
            <p:ph type="sldNum" sz="quarter" idx="12"/>
          </p:nvPr>
        </p:nvSpPr>
        <p:spPr/>
        <p:txBody>
          <a:bodyPr/>
          <a:lstStyle/>
          <a:p>
            <a:fld id="{19CC1670-2E2E-471A-BC41-743023EB4128}" type="slidenum">
              <a:rPr lang="en-US" smtClean="0"/>
              <a:t>‹#›</a:t>
            </a:fld>
            <a:endParaRPr lang="en-US" dirty="0"/>
          </a:p>
        </p:txBody>
      </p:sp>
    </p:spTree>
    <p:extLst>
      <p:ext uri="{BB962C8B-B14F-4D97-AF65-F5344CB8AC3E}">
        <p14:creationId xmlns:p14="http://schemas.microsoft.com/office/powerpoint/2010/main" val="1454746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A158-49E5-848F-0CA4-1515F7B738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D67619-D4B1-4BBE-04CD-ED6C6EBEC1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1C7D007-82C7-9826-2F89-54DF37DE88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AC848C-2F36-C356-6223-AB405BCF4AAD}"/>
              </a:ext>
            </a:extLst>
          </p:cNvPr>
          <p:cNvSpPr>
            <a:spLocks noGrp="1"/>
          </p:cNvSpPr>
          <p:nvPr>
            <p:ph type="dt" sz="half" idx="10"/>
          </p:nvPr>
        </p:nvSpPr>
        <p:spPr/>
        <p:txBody>
          <a:bodyPr/>
          <a:lstStyle/>
          <a:p>
            <a:fld id="{1FD8FD77-49B9-484E-B45E-1FAC1D637E84}" type="datetime1">
              <a:rPr lang="en-US" smtClean="0"/>
              <a:t>12/16/2024</a:t>
            </a:fld>
            <a:endParaRPr lang="en-US" dirty="0"/>
          </a:p>
        </p:txBody>
      </p:sp>
      <p:sp>
        <p:nvSpPr>
          <p:cNvPr id="6" name="Footer Placeholder 5">
            <a:extLst>
              <a:ext uri="{FF2B5EF4-FFF2-40B4-BE49-F238E27FC236}">
                <a16:creationId xmlns:a16="http://schemas.microsoft.com/office/drawing/2014/main" id="{8023D9D1-C022-50B6-0D6E-6781C6EADD5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3A324FD-E64E-D9BA-EAA3-C2B21D854945}"/>
              </a:ext>
            </a:extLst>
          </p:cNvPr>
          <p:cNvSpPr>
            <a:spLocks noGrp="1"/>
          </p:cNvSpPr>
          <p:nvPr>
            <p:ph type="sldNum" sz="quarter" idx="12"/>
          </p:nvPr>
        </p:nvSpPr>
        <p:spPr/>
        <p:txBody>
          <a:bodyPr/>
          <a:lstStyle/>
          <a:p>
            <a:fld id="{19CC1670-2E2E-471A-BC41-743023EB4128}" type="slidenum">
              <a:rPr lang="en-US" smtClean="0"/>
              <a:t>‹#›</a:t>
            </a:fld>
            <a:endParaRPr lang="en-US" dirty="0"/>
          </a:p>
        </p:txBody>
      </p:sp>
    </p:spTree>
    <p:extLst>
      <p:ext uri="{BB962C8B-B14F-4D97-AF65-F5344CB8AC3E}">
        <p14:creationId xmlns:p14="http://schemas.microsoft.com/office/powerpoint/2010/main" val="3202883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FE6FE8-6915-576C-2FC2-10056C9C3E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22AEA74-0C4B-95D2-8DDC-2DAAC2CF70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18687E-20D8-E53F-AD9B-1552F34825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821C38A-C0D3-4421-A0A2-2CAE51A33817}" type="datetime1">
              <a:rPr lang="en-US" smtClean="0"/>
              <a:t>12/16/2024</a:t>
            </a:fld>
            <a:endParaRPr lang="en-US" dirty="0"/>
          </a:p>
        </p:txBody>
      </p:sp>
      <p:sp>
        <p:nvSpPr>
          <p:cNvPr id="5" name="Footer Placeholder 4">
            <a:extLst>
              <a:ext uri="{FF2B5EF4-FFF2-40B4-BE49-F238E27FC236}">
                <a16:creationId xmlns:a16="http://schemas.microsoft.com/office/drawing/2014/main" id="{44068C3D-9B21-0483-BE82-722999B6D2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3C8919B2-3BCF-B0C5-671B-36C492E262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9CC1670-2E2E-471A-BC41-743023EB4128}" type="slidenum">
              <a:rPr lang="en-US" smtClean="0"/>
              <a:t>‹#›</a:t>
            </a:fld>
            <a:endParaRPr lang="en-US" dirty="0"/>
          </a:p>
        </p:txBody>
      </p:sp>
    </p:spTree>
    <p:extLst>
      <p:ext uri="{BB962C8B-B14F-4D97-AF65-F5344CB8AC3E}">
        <p14:creationId xmlns:p14="http://schemas.microsoft.com/office/powerpoint/2010/main" val="2321075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8" Type="http://schemas.openxmlformats.org/officeDocument/2006/relationships/diagramData" Target="../diagrams/data6.xml"/><Relationship Id="rId13" Type="http://schemas.openxmlformats.org/officeDocument/2006/relationships/diagramData" Target="../diagrams/data7.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17" Type="http://schemas.microsoft.com/office/2007/relationships/diagramDrawing" Target="../diagrams/drawing7.xml"/><Relationship Id="rId2" Type="http://schemas.openxmlformats.org/officeDocument/2006/relationships/notesSlide" Target="../notesSlides/notesSlide14.xml"/><Relationship Id="rId16" Type="http://schemas.openxmlformats.org/officeDocument/2006/relationships/diagramColors" Target="../diagrams/colors7.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5" Type="http://schemas.openxmlformats.org/officeDocument/2006/relationships/diagramQuickStyle" Target="../diagrams/quickStyle7.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 Id="rId14" Type="http://schemas.openxmlformats.org/officeDocument/2006/relationships/diagramLayout" Target="../diagrams/layout7.xml"/></Relationships>
</file>

<file path=ppt/slides/_rels/slide17.xml.rels><?xml version="1.0" encoding="UTF-8" standalone="yes"?>
<Relationships xmlns="http://schemas.openxmlformats.org/package/2006/relationships"><Relationship Id="rId8" Type="http://schemas.openxmlformats.org/officeDocument/2006/relationships/diagramData" Target="../diagrams/data9.xml"/><Relationship Id="rId3" Type="http://schemas.openxmlformats.org/officeDocument/2006/relationships/diagramData" Target="../diagrams/data8.xml"/><Relationship Id="rId7" Type="http://schemas.microsoft.com/office/2007/relationships/diagramDrawing" Target="../diagrams/drawing8.xml"/><Relationship Id="rId12" Type="http://schemas.microsoft.com/office/2007/relationships/diagramDrawing" Target="../diagrams/drawing9.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8.xml"/><Relationship Id="rId11" Type="http://schemas.openxmlformats.org/officeDocument/2006/relationships/diagramColors" Target="../diagrams/colors9.xml"/><Relationship Id="rId5" Type="http://schemas.openxmlformats.org/officeDocument/2006/relationships/diagramQuickStyle" Target="../diagrams/quickStyle8.xml"/><Relationship Id="rId10" Type="http://schemas.openxmlformats.org/officeDocument/2006/relationships/diagramQuickStyle" Target="../diagrams/quickStyle9.xml"/><Relationship Id="rId4" Type="http://schemas.openxmlformats.org/officeDocument/2006/relationships/diagramLayout" Target="../diagrams/layout8.xml"/><Relationship Id="rId9" Type="http://schemas.openxmlformats.org/officeDocument/2006/relationships/diagramLayout" Target="../diagrams/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ash@thebritegroup.co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hyperlink" Target="mailto:rchowbey@formmi.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5229D-E010-9861-70F0-06225C0EE1B9}"/>
              </a:ext>
            </a:extLst>
          </p:cNvPr>
          <p:cNvSpPr>
            <a:spLocks noGrp="1"/>
          </p:cNvSpPr>
          <p:nvPr>
            <p:ph type="ctrTitle"/>
          </p:nvPr>
        </p:nvSpPr>
        <p:spPr>
          <a:xfrm>
            <a:off x="1524000" y="934278"/>
            <a:ext cx="9144000" cy="2029030"/>
          </a:xfrm>
        </p:spPr>
        <p:txBody>
          <a:bodyPr>
            <a:noAutofit/>
          </a:bodyPr>
          <a:lstStyle/>
          <a:p>
            <a:r>
              <a:rPr lang="en-US" sz="4400" b="1" kern="100" dirty="0">
                <a:effectLst/>
                <a:latin typeface="+mn-lt"/>
                <a:ea typeface="Calibri" panose="020F0502020204030204" pitchFamily="34" charset="0"/>
                <a:cs typeface="Times New Roman" panose="02020603050405020304" pitchFamily="18" charset="0"/>
              </a:rPr>
              <a:t>Fortifying Cybersecurity: </a:t>
            </a:r>
            <a:br>
              <a:rPr lang="en-US" sz="4400" b="1" kern="100" dirty="0">
                <a:effectLst/>
                <a:latin typeface="+mn-lt"/>
                <a:ea typeface="Calibri" panose="020F0502020204030204" pitchFamily="34" charset="0"/>
                <a:cs typeface="Times New Roman" panose="02020603050405020304" pitchFamily="18" charset="0"/>
              </a:rPr>
            </a:br>
            <a:r>
              <a:rPr lang="en-US" sz="4400" b="1" kern="100" dirty="0">
                <a:effectLst/>
                <a:latin typeface="+mn-lt"/>
                <a:ea typeface="Calibri" panose="020F0502020204030204" pitchFamily="34" charset="0"/>
                <a:cs typeface="Times New Roman" panose="02020603050405020304" pitchFamily="18" charset="0"/>
              </a:rPr>
              <a:t>A Multilayered Defense Strategy Against Adversarial AI Attack</a:t>
            </a:r>
            <a:endParaRPr lang="en-US" sz="4400" dirty="0">
              <a:latin typeface="+mn-lt"/>
            </a:endParaRPr>
          </a:p>
        </p:txBody>
      </p:sp>
      <p:sp>
        <p:nvSpPr>
          <p:cNvPr id="6" name="Rectangle 5">
            <a:extLst>
              <a:ext uri="{FF2B5EF4-FFF2-40B4-BE49-F238E27FC236}">
                <a16:creationId xmlns:a16="http://schemas.microsoft.com/office/drawing/2014/main" id="{27DD2492-22EA-6583-82B9-0B7B6EBD2910}"/>
              </a:ext>
            </a:extLst>
          </p:cNvPr>
          <p:cNvSpPr/>
          <p:nvPr/>
        </p:nvSpPr>
        <p:spPr>
          <a:xfrm>
            <a:off x="177210" y="202019"/>
            <a:ext cx="11837582" cy="6475228"/>
          </a:xfrm>
          <a:prstGeom prst="rect">
            <a:avLst/>
          </a:prstGeom>
          <a:noFill/>
          <a:ln>
            <a:solidFill>
              <a:srgbClr val="A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ubtitle 6">
            <a:extLst>
              <a:ext uri="{FF2B5EF4-FFF2-40B4-BE49-F238E27FC236}">
                <a16:creationId xmlns:a16="http://schemas.microsoft.com/office/drawing/2014/main" id="{12C4E9FC-9855-0BAB-C844-7719E8F59ABC}"/>
              </a:ext>
            </a:extLst>
          </p:cNvPr>
          <p:cNvSpPr>
            <a:spLocks noGrp="1"/>
          </p:cNvSpPr>
          <p:nvPr>
            <p:ph type="subTitle" idx="1"/>
          </p:nvPr>
        </p:nvSpPr>
        <p:spPr>
          <a:xfrm>
            <a:off x="1524000" y="3390900"/>
            <a:ext cx="9144000" cy="2029030"/>
          </a:xfrm>
        </p:spPr>
        <p:txBody>
          <a:bodyPr>
            <a:normAutofit fontScale="92500" lnSpcReduction="10000"/>
          </a:bodyPr>
          <a:lstStyle/>
          <a:p>
            <a:r>
              <a:rPr lang="en-US" dirty="0"/>
              <a:t>Presented by </a:t>
            </a:r>
          </a:p>
          <a:p>
            <a:r>
              <a:rPr lang="en-US" dirty="0"/>
              <a:t>Ash Banerjee </a:t>
            </a:r>
          </a:p>
          <a:p>
            <a:r>
              <a:rPr lang="en-US" dirty="0"/>
              <a:t>and </a:t>
            </a:r>
          </a:p>
          <a:p>
            <a:r>
              <a:rPr lang="en-US" dirty="0"/>
              <a:t>Roopa </a:t>
            </a:r>
            <a:r>
              <a:rPr lang="en-US" dirty="0" err="1"/>
              <a:t>Chowbey</a:t>
            </a:r>
            <a:endParaRPr lang="en-US" dirty="0"/>
          </a:p>
          <a:p>
            <a:r>
              <a:rPr lang="en-US" dirty="0"/>
              <a:t>16 December 2024</a:t>
            </a:r>
          </a:p>
        </p:txBody>
      </p:sp>
    </p:spTree>
    <p:extLst>
      <p:ext uri="{BB962C8B-B14F-4D97-AF65-F5344CB8AC3E}">
        <p14:creationId xmlns:p14="http://schemas.microsoft.com/office/powerpoint/2010/main" val="526012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val 18">
            <a:extLst>
              <a:ext uri="{FF2B5EF4-FFF2-40B4-BE49-F238E27FC236}">
                <a16:creationId xmlns:a16="http://schemas.microsoft.com/office/drawing/2014/main" id="{F6BCA660-54F2-66CF-348A-5AF5D744F8E3}"/>
              </a:ext>
            </a:extLst>
          </p:cNvPr>
          <p:cNvSpPr/>
          <p:nvPr/>
        </p:nvSpPr>
        <p:spPr>
          <a:xfrm rot="20808635">
            <a:off x="8479188" y="4600679"/>
            <a:ext cx="1787599" cy="670527"/>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effectLst/>
                <a:latin typeface="Aptos" panose="020B0004020202020204" pitchFamily="34" charset="0"/>
                <a:ea typeface="Calibri" panose="020F0502020204030204" pitchFamily="34" charset="0"/>
              </a:rPr>
              <a:t>Distort or corrupt satellite images used by generative AI</a:t>
            </a:r>
            <a:endParaRPr lang="en-US" sz="900" dirty="0">
              <a:solidFill>
                <a:schemeClr val="tx1"/>
              </a:solidFill>
            </a:endParaRPr>
          </a:p>
        </p:txBody>
      </p:sp>
      <p:sp>
        <p:nvSpPr>
          <p:cNvPr id="18" name="Oval 17">
            <a:extLst>
              <a:ext uri="{FF2B5EF4-FFF2-40B4-BE49-F238E27FC236}">
                <a16:creationId xmlns:a16="http://schemas.microsoft.com/office/drawing/2014/main" id="{83B5F858-1EC4-8C46-EB25-7473103214EB}"/>
              </a:ext>
            </a:extLst>
          </p:cNvPr>
          <p:cNvSpPr/>
          <p:nvPr/>
        </p:nvSpPr>
        <p:spPr>
          <a:xfrm rot="20942049">
            <a:off x="1561534" y="2503981"/>
            <a:ext cx="2012534" cy="811460"/>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ptos" panose="020B0004020202020204" pitchFamily="34" charset="0"/>
                <a:ea typeface="Calibri" panose="020F0502020204030204" pitchFamily="34" charset="0"/>
              </a:rPr>
              <a:t>Attack infrastructure of a city, state, or country – rendering chaos and uncertainty</a:t>
            </a:r>
          </a:p>
        </p:txBody>
      </p:sp>
      <p:sp>
        <p:nvSpPr>
          <p:cNvPr id="6" name="Content Placeholder 3">
            <a:extLst>
              <a:ext uri="{FF2B5EF4-FFF2-40B4-BE49-F238E27FC236}">
                <a16:creationId xmlns:a16="http://schemas.microsoft.com/office/drawing/2014/main" id="{E34E8C69-48DF-3839-377D-12F4C47FA7E6}"/>
              </a:ext>
            </a:extLst>
          </p:cNvPr>
          <p:cNvSpPr txBox="1">
            <a:spLocks/>
          </p:cNvSpPr>
          <p:nvPr/>
        </p:nvSpPr>
        <p:spPr>
          <a:xfrm>
            <a:off x="623140" y="380054"/>
            <a:ext cx="10945719"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3600" dirty="0">
                <a:latin typeface="Cavolini" panose="03000502040302020204" pitchFamily="66" charset="0"/>
                <a:cs typeface="Cavolini" panose="03000502040302020204" pitchFamily="66" charset="0"/>
              </a:rPr>
              <a:t>Harmful impacts of adversarial AI</a:t>
            </a:r>
            <a:endParaRPr lang="en-US" sz="1200" dirty="0">
              <a:solidFill>
                <a:schemeClr val="bg1"/>
              </a:solidFill>
              <a:latin typeface="Cavolini" panose="03000502040302020204" pitchFamily="66" charset="0"/>
              <a:cs typeface="Cavolini" panose="03000502040302020204" pitchFamily="66" charset="0"/>
            </a:endParaRPr>
          </a:p>
        </p:txBody>
      </p:sp>
      <p:sp>
        <p:nvSpPr>
          <p:cNvPr id="7" name="Rectangle 6">
            <a:extLst>
              <a:ext uri="{FF2B5EF4-FFF2-40B4-BE49-F238E27FC236}">
                <a16:creationId xmlns:a16="http://schemas.microsoft.com/office/drawing/2014/main" id="{11DB7C2C-D2C0-51DE-1E25-057427308CCD}"/>
              </a:ext>
            </a:extLst>
          </p:cNvPr>
          <p:cNvSpPr/>
          <p:nvPr/>
        </p:nvSpPr>
        <p:spPr>
          <a:xfrm>
            <a:off x="92404" y="191386"/>
            <a:ext cx="11837582" cy="6475228"/>
          </a:xfrm>
          <a:prstGeom prst="rect">
            <a:avLst/>
          </a:prstGeom>
          <a:noFill/>
          <a:ln>
            <a:solidFill>
              <a:srgbClr val="A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a:extLst>
              <a:ext uri="{FF2B5EF4-FFF2-40B4-BE49-F238E27FC236}">
                <a16:creationId xmlns:a16="http://schemas.microsoft.com/office/drawing/2014/main" id="{B4012A21-752B-5F99-FFE5-EBC2AF675DE0}"/>
              </a:ext>
            </a:extLst>
          </p:cNvPr>
          <p:cNvSpPr>
            <a:spLocks noGrp="1"/>
          </p:cNvSpPr>
          <p:nvPr>
            <p:ph type="sldNum" sz="quarter" idx="12"/>
          </p:nvPr>
        </p:nvSpPr>
        <p:spPr/>
        <p:txBody>
          <a:bodyPr/>
          <a:lstStyle/>
          <a:p>
            <a:fld id="{19CC1670-2E2E-471A-BC41-743023EB4128}" type="slidenum">
              <a:rPr lang="en-US" smtClean="0"/>
              <a:t>10</a:t>
            </a:fld>
            <a:endParaRPr lang="en-US" dirty="0"/>
          </a:p>
        </p:txBody>
      </p:sp>
      <p:sp>
        <p:nvSpPr>
          <p:cNvPr id="11" name="Oval 10">
            <a:extLst>
              <a:ext uri="{FF2B5EF4-FFF2-40B4-BE49-F238E27FC236}">
                <a16:creationId xmlns:a16="http://schemas.microsoft.com/office/drawing/2014/main" id="{92F1D4F5-DB06-5CCD-16B4-055B9B5D1FA9}"/>
              </a:ext>
            </a:extLst>
          </p:cNvPr>
          <p:cNvSpPr/>
          <p:nvPr/>
        </p:nvSpPr>
        <p:spPr>
          <a:xfrm>
            <a:off x="4777840" y="2779188"/>
            <a:ext cx="2558468" cy="1621704"/>
          </a:xfrm>
          <a:prstGeom prst="ellipse">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fontScale="77500" lnSpcReduction="20000"/>
          </a:bodyPr>
          <a:lstStyle/>
          <a:p>
            <a:pPr algn="ctr">
              <a:spcBef>
                <a:spcPts val="1000"/>
              </a:spcBef>
              <a:buClr>
                <a:schemeClr val="dk1"/>
              </a:buClr>
              <a:buSzPts val="2000"/>
            </a:pPr>
            <a:r>
              <a:rPr lang="en-US" sz="2400" dirty="0">
                <a:latin typeface="Aptos" panose="020B0004020202020204" pitchFamily="34" charset="0"/>
                <a:cs typeface="Cavolini" panose="03000502040302020204" pitchFamily="66" charset="0"/>
              </a:rPr>
              <a:t>Affect Unlawful Access to our Nuclear Arsenal</a:t>
            </a:r>
          </a:p>
        </p:txBody>
      </p:sp>
      <p:sp>
        <p:nvSpPr>
          <p:cNvPr id="2" name="Oval 1">
            <a:extLst>
              <a:ext uri="{FF2B5EF4-FFF2-40B4-BE49-F238E27FC236}">
                <a16:creationId xmlns:a16="http://schemas.microsoft.com/office/drawing/2014/main" id="{889B5BC1-32FC-1FC0-5409-96F4539B5F12}"/>
              </a:ext>
            </a:extLst>
          </p:cNvPr>
          <p:cNvSpPr/>
          <p:nvPr/>
        </p:nvSpPr>
        <p:spPr>
          <a:xfrm rot="20407377">
            <a:off x="2181646" y="4250566"/>
            <a:ext cx="1837467" cy="730256"/>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effectLst/>
                <a:latin typeface="Aptos" panose="020B0004020202020204" pitchFamily="34" charset="0"/>
                <a:ea typeface="Calibri" panose="020F0502020204030204" pitchFamily="34" charset="0"/>
              </a:rPr>
              <a:t>Compromise biometric access systems</a:t>
            </a:r>
            <a:r>
              <a:rPr lang="en-US" sz="900" dirty="0">
                <a:solidFill>
                  <a:schemeClr val="tx1"/>
                </a:solidFill>
                <a:latin typeface="Aptos" panose="020B0004020202020204" pitchFamily="34" charset="0"/>
                <a:ea typeface="Calibri" panose="020F0502020204030204" pitchFamily="34" charset="0"/>
              </a:rPr>
              <a:t> for identity theft</a:t>
            </a:r>
            <a:endParaRPr lang="en-US" sz="900" dirty="0">
              <a:solidFill>
                <a:schemeClr val="tx1"/>
              </a:solidFill>
            </a:endParaRPr>
          </a:p>
        </p:txBody>
      </p:sp>
      <p:sp>
        <p:nvSpPr>
          <p:cNvPr id="17" name="Rectangle 16">
            <a:extLst>
              <a:ext uri="{FF2B5EF4-FFF2-40B4-BE49-F238E27FC236}">
                <a16:creationId xmlns:a16="http://schemas.microsoft.com/office/drawing/2014/main" id="{00E25FA1-B79C-0537-3FD2-4811D83F13C4}"/>
              </a:ext>
            </a:extLst>
          </p:cNvPr>
          <p:cNvSpPr/>
          <p:nvPr/>
        </p:nvSpPr>
        <p:spPr>
          <a:xfrm>
            <a:off x="7306101" y="5278301"/>
            <a:ext cx="3802554" cy="116183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800" dirty="0">
                <a:solidFill>
                  <a:schemeClr val="tx1"/>
                </a:solidFill>
                <a:latin typeface="Aptos" panose="020B0004020202020204" pitchFamily="34" charset="0"/>
                <a:ea typeface="Calibri" panose="020F0502020204030204" pitchFamily="34" charset="0"/>
              </a:rPr>
              <a:t>C</a:t>
            </a:r>
            <a:r>
              <a:rPr lang="en-US" sz="1800" dirty="0">
                <a:solidFill>
                  <a:schemeClr val="tx1"/>
                </a:solidFill>
                <a:effectLst/>
                <a:latin typeface="Aptos" panose="020B0004020202020204" pitchFamily="34" charset="0"/>
                <a:ea typeface="Calibri" panose="020F0502020204030204" pitchFamily="34" charset="0"/>
              </a:rPr>
              <a:t>ause ML models to make erroneous decisions and disrupt the decision-making capability of AI models</a:t>
            </a:r>
          </a:p>
        </p:txBody>
      </p:sp>
      <p:sp>
        <p:nvSpPr>
          <p:cNvPr id="20" name="Rectangle 19">
            <a:extLst>
              <a:ext uri="{FF2B5EF4-FFF2-40B4-BE49-F238E27FC236}">
                <a16:creationId xmlns:a16="http://schemas.microsoft.com/office/drawing/2014/main" id="{390179B2-4357-72E9-E0DF-0B61370511AE}"/>
              </a:ext>
            </a:extLst>
          </p:cNvPr>
          <p:cNvSpPr/>
          <p:nvPr/>
        </p:nvSpPr>
        <p:spPr>
          <a:xfrm>
            <a:off x="614159" y="3366382"/>
            <a:ext cx="3802554" cy="882909"/>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800" dirty="0">
                <a:solidFill>
                  <a:schemeClr val="tx1"/>
                </a:solidFill>
                <a:latin typeface="Aptos" panose="020B0004020202020204" pitchFamily="34" charset="0"/>
                <a:ea typeface="Calibri" panose="020F0502020204030204" pitchFamily="34" charset="0"/>
              </a:rPr>
              <a:t>Compromise access controls, with data and processes available to attackers</a:t>
            </a:r>
          </a:p>
        </p:txBody>
      </p:sp>
      <p:sp>
        <p:nvSpPr>
          <p:cNvPr id="3" name="Oval 2">
            <a:extLst>
              <a:ext uri="{FF2B5EF4-FFF2-40B4-BE49-F238E27FC236}">
                <a16:creationId xmlns:a16="http://schemas.microsoft.com/office/drawing/2014/main" id="{0488DD0D-B9D9-6EA1-2640-3F595E0CC63A}"/>
              </a:ext>
            </a:extLst>
          </p:cNvPr>
          <p:cNvSpPr/>
          <p:nvPr/>
        </p:nvSpPr>
        <p:spPr>
          <a:xfrm rot="20808635">
            <a:off x="8481274" y="2828922"/>
            <a:ext cx="1629377" cy="670527"/>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effectLst/>
                <a:latin typeface="Aptos" panose="020B0004020202020204" pitchFamily="34" charset="0"/>
                <a:ea typeface="Calibri" panose="020F0502020204030204" pitchFamily="34" charset="0"/>
              </a:rPr>
              <a:t>Poison models for calculating enterprise risk</a:t>
            </a:r>
            <a:endParaRPr lang="en-US" sz="900" dirty="0">
              <a:solidFill>
                <a:schemeClr val="tx1"/>
              </a:solidFill>
            </a:endParaRPr>
          </a:p>
        </p:txBody>
      </p:sp>
      <p:sp>
        <p:nvSpPr>
          <p:cNvPr id="9" name="Rectangle 8">
            <a:extLst>
              <a:ext uri="{FF2B5EF4-FFF2-40B4-BE49-F238E27FC236}">
                <a16:creationId xmlns:a16="http://schemas.microsoft.com/office/drawing/2014/main" id="{3B08D152-D079-4A4E-4947-91D90F8B8C93}"/>
              </a:ext>
            </a:extLst>
          </p:cNvPr>
          <p:cNvSpPr/>
          <p:nvPr/>
        </p:nvSpPr>
        <p:spPr>
          <a:xfrm>
            <a:off x="7306102" y="1894004"/>
            <a:ext cx="3802553" cy="89656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Aptos" panose="020B0004020202020204" pitchFamily="34" charset="0"/>
                <a:ea typeface="Calibri" panose="020F0502020204030204" pitchFamily="34" charset="0"/>
              </a:rPr>
              <a:t>Cause malfunction of critical infrastructures and automated industrial processes</a:t>
            </a:r>
          </a:p>
        </p:txBody>
      </p:sp>
      <p:sp>
        <p:nvSpPr>
          <p:cNvPr id="5" name="Rectangle 4">
            <a:extLst>
              <a:ext uri="{FF2B5EF4-FFF2-40B4-BE49-F238E27FC236}">
                <a16:creationId xmlns:a16="http://schemas.microsoft.com/office/drawing/2014/main" id="{4D673405-0324-50EE-F1F6-B3ECF960F3A3}"/>
              </a:ext>
            </a:extLst>
          </p:cNvPr>
          <p:cNvSpPr/>
          <p:nvPr/>
        </p:nvSpPr>
        <p:spPr>
          <a:xfrm>
            <a:off x="1295226" y="1646714"/>
            <a:ext cx="3802553" cy="89656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effectLst/>
                <a:latin typeface="Aptos" panose="020B0004020202020204" pitchFamily="34" charset="0"/>
                <a:ea typeface="Calibri" panose="020F0502020204030204" pitchFamily="34" charset="0"/>
              </a:rPr>
              <a:t>Compromise national security, causing skirmishes and wars</a:t>
            </a:r>
          </a:p>
        </p:txBody>
      </p:sp>
      <p:sp>
        <p:nvSpPr>
          <p:cNvPr id="12" name="Rectangle 11">
            <a:extLst>
              <a:ext uri="{FF2B5EF4-FFF2-40B4-BE49-F238E27FC236}">
                <a16:creationId xmlns:a16="http://schemas.microsoft.com/office/drawing/2014/main" id="{579514A4-249C-2DB9-9603-6CCF16BAA6B8}"/>
              </a:ext>
            </a:extLst>
          </p:cNvPr>
          <p:cNvSpPr/>
          <p:nvPr/>
        </p:nvSpPr>
        <p:spPr>
          <a:xfrm>
            <a:off x="7697435" y="3460120"/>
            <a:ext cx="3802554" cy="116183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effectLst/>
                <a:latin typeface="Aptos" panose="020B0004020202020204" pitchFamily="34" charset="0"/>
                <a:ea typeface="Calibri" panose="020F0502020204030204" pitchFamily="34" charset="0"/>
              </a:rPr>
              <a:t>Introduce bias to alter the fairness and </a:t>
            </a:r>
            <a:r>
              <a:rPr lang="en-US" dirty="0">
                <a:solidFill>
                  <a:schemeClr val="tx1"/>
                </a:solidFill>
                <a:latin typeface="Aptos" panose="020B0004020202020204" pitchFamily="34" charset="0"/>
                <a:ea typeface="Calibri" panose="020F0502020204030204" pitchFamily="34" charset="0"/>
              </a:rPr>
              <a:t>accuracy </a:t>
            </a:r>
            <a:r>
              <a:rPr lang="en-US" dirty="0">
                <a:solidFill>
                  <a:schemeClr val="tx1"/>
                </a:solidFill>
                <a:effectLst/>
                <a:latin typeface="Aptos" panose="020B0004020202020204" pitchFamily="34" charset="0"/>
                <a:ea typeface="Calibri" panose="020F0502020204030204" pitchFamily="34" charset="0"/>
              </a:rPr>
              <a:t>of AI systems, leading to discriminatory outcomes or preferential treatment</a:t>
            </a:r>
          </a:p>
        </p:txBody>
      </p:sp>
      <p:sp>
        <p:nvSpPr>
          <p:cNvPr id="16" name="Rectangle 15">
            <a:extLst>
              <a:ext uri="{FF2B5EF4-FFF2-40B4-BE49-F238E27FC236}">
                <a16:creationId xmlns:a16="http://schemas.microsoft.com/office/drawing/2014/main" id="{CE6A6673-21FF-E34A-B096-0A81F666D421}"/>
              </a:ext>
            </a:extLst>
          </p:cNvPr>
          <p:cNvSpPr/>
          <p:nvPr/>
        </p:nvSpPr>
        <p:spPr>
          <a:xfrm>
            <a:off x="787919" y="4998936"/>
            <a:ext cx="3989921" cy="135377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800" dirty="0">
                <a:solidFill>
                  <a:schemeClr val="tx1"/>
                </a:solidFill>
                <a:effectLst/>
                <a:latin typeface="Aptos" panose="020B0004020202020204" pitchFamily="34" charset="0"/>
                <a:ea typeface="Calibri" panose="020F0502020204030204" pitchFamily="34" charset="0"/>
              </a:rPr>
              <a:t>Deceive AI systems into incorrect classifications or predictions, posing severe risks to data integrity and operational reliability</a:t>
            </a:r>
            <a:endParaRPr lang="en-US" sz="1800" dirty="0">
              <a:solidFill>
                <a:schemeClr val="tx1"/>
              </a:solidFill>
            </a:endParaRPr>
          </a:p>
        </p:txBody>
      </p:sp>
    </p:spTree>
    <p:extLst>
      <p:ext uri="{BB962C8B-B14F-4D97-AF65-F5344CB8AC3E}">
        <p14:creationId xmlns:p14="http://schemas.microsoft.com/office/powerpoint/2010/main" val="2633029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E34E8C69-48DF-3839-377D-12F4C47FA7E6}"/>
              </a:ext>
            </a:extLst>
          </p:cNvPr>
          <p:cNvSpPr txBox="1">
            <a:spLocks/>
          </p:cNvSpPr>
          <p:nvPr/>
        </p:nvSpPr>
        <p:spPr>
          <a:xfrm>
            <a:off x="1191611" y="2707727"/>
            <a:ext cx="9451428" cy="1366345"/>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3600" dirty="0">
                <a:latin typeface="Cavolini" panose="03000502040302020204" pitchFamily="66" charset="0"/>
                <a:cs typeface="Cavolini" panose="03000502040302020204" pitchFamily="66" charset="0"/>
              </a:rPr>
              <a:t>Controls for preventing, detecting, and remediating adversarial AI</a:t>
            </a:r>
            <a:endParaRPr lang="en-US" sz="1200" dirty="0">
              <a:solidFill>
                <a:schemeClr val="bg1"/>
              </a:solidFill>
              <a:latin typeface="Cavolini" panose="03000502040302020204" pitchFamily="66" charset="0"/>
              <a:cs typeface="Cavolini" panose="03000502040302020204" pitchFamily="66" charset="0"/>
            </a:endParaRPr>
          </a:p>
        </p:txBody>
      </p:sp>
      <p:sp>
        <p:nvSpPr>
          <p:cNvPr id="7" name="Rectangle 6">
            <a:extLst>
              <a:ext uri="{FF2B5EF4-FFF2-40B4-BE49-F238E27FC236}">
                <a16:creationId xmlns:a16="http://schemas.microsoft.com/office/drawing/2014/main" id="{11DB7C2C-D2C0-51DE-1E25-057427308CCD}"/>
              </a:ext>
            </a:extLst>
          </p:cNvPr>
          <p:cNvSpPr/>
          <p:nvPr/>
        </p:nvSpPr>
        <p:spPr>
          <a:xfrm>
            <a:off x="92404" y="191386"/>
            <a:ext cx="11837582" cy="6475228"/>
          </a:xfrm>
          <a:prstGeom prst="rect">
            <a:avLst/>
          </a:prstGeom>
          <a:noFill/>
          <a:ln>
            <a:solidFill>
              <a:srgbClr val="A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a:extLst>
              <a:ext uri="{FF2B5EF4-FFF2-40B4-BE49-F238E27FC236}">
                <a16:creationId xmlns:a16="http://schemas.microsoft.com/office/drawing/2014/main" id="{B4012A21-752B-5F99-FFE5-EBC2AF675DE0}"/>
              </a:ext>
            </a:extLst>
          </p:cNvPr>
          <p:cNvSpPr>
            <a:spLocks noGrp="1"/>
          </p:cNvSpPr>
          <p:nvPr>
            <p:ph type="sldNum" sz="quarter" idx="12"/>
          </p:nvPr>
        </p:nvSpPr>
        <p:spPr/>
        <p:txBody>
          <a:bodyPr/>
          <a:lstStyle/>
          <a:p>
            <a:fld id="{19CC1670-2E2E-471A-BC41-743023EB4128}" type="slidenum">
              <a:rPr lang="en-US" smtClean="0"/>
              <a:t>11</a:t>
            </a:fld>
            <a:endParaRPr lang="en-US" dirty="0"/>
          </a:p>
        </p:txBody>
      </p:sp>
    </p:spTree>
    <p:extLst>
      <p:ext uri="{BB962C8B-B14F-4D97-AF65-F5344CB8AC3E}">
        <p14:creationId xmlns:p14="http://schemas.microsoft.com/office/powerpoint/2010/main" val="3538828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E34E8C69-48DF-3839-377D-12F4C47FA7E6}"/>
              </a:ext>
            </a:extLst>
          </p:cNvPr>
          <p:cNvSpPr txBox="1">
            <a:spLocks/>
          </p:cNvSpPr>
          <p:nvPr/>
        </p:nvSpPr>
        <p:spPr>
          <a:xfrm>
            <a:off x="623140" y="380054"/>
            <a:ext cx="10945719"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3600" dirty="0">
                <a:latin typeface="Cavolini" panose="03000502040302020204" pitchFamily="66" charset="0"/>
                <a:cs typeface="Cavolini" panose="03000502040302020204" pitchFamily="66" charset="0"/>
              </a:rPr>
              <a:t>Controls to reduce risk of adversarial AI attacks</a:t>
            </a:r>
            <a:endParaRPr lang="en-US" sz="1200" dirty="0">
              <a:solidFill>
                <a:schemeClr val="bg1"/>
              </a:solidFill>
              <a:latin typeface="Cavolini" panose="03000502040302020204" pitchFamily="66" charset="0"/>
              <a:cs typeface="Cavolini" panose="03000502040302020204" pitchFamily="66" charset="0"/>
            </a:endParaRPr>
          </a:p>
        </p:txBody>
      </p:sp>
      <p:sp>
        <p:nvSpPr>
          <p:cNvPr id="7" name="Rectangle 6">
            <a:extLst>
              <a:ext uri="{FF2B5EF4-FFF2-40B4-BE49-F238E27FC236}">
                <a16:creationId xmlns:a16="http://schemas.microsoft.com/office/drawing/2014/main" id="{11DB7C2C-D2C0-51DE-1E25-057427308CCD}"/>
              </a:ext>
            </a:extLst>
          </p:cNvPr>
          <p:cNvSpPr/>
          <p:nvPr/>
        </p:nvSpPr>
        <p:spPr>
          <a:xfrm>
            <a:off x="92404" y="191386"/>
            <a:ext cx="11837582" cy="6475228"/>
          </a:xfrm>
          <a:prstGeom prst="rect">
            <a:avLst/>
          </a:prstGeom>
          <a:noFill/>
          <a:ln>
            <a:solidFill>
              <a:srgbClr val="A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a:extLst>
              <a:ext uri="{FF2B5EF4-FFF2-40B4-BE49-F238E27FC236}">
                <a16:creationId xmlns:a16="http://schemas.microsoft.com/office/drawing/2014/main" id="{B4012A21-752B-5F99-FFE5-EBC2AF675DE0}"/>
              </a:ext>
            </a:extLst>
          </p:cNvPr>
          <p:cNvSpPr>
            <a:spLocks noGrp="1"/>
          </p:cNvSpPr>
          <p:nvPr>
            <p:ph type="sldNum" sz="quarter" idx="12"/>
          </p:nvPr>
        </p:nvSpPr>
        <p:spPr/>
        <p:txBody>
          <a:bodyPr/>
          <a:lstStyle/>
          <a:p>
            <a:fld id="{19CC1670-2E2E-471A-BC41-743023EB4128}" type="slidenum">
              <a:rPr lang="en-US" smtClean="0"/>
              <a:t>12</a:t>
            </a:fld>
            <a:endParaRPr lang="en-US" dirty="0"/>
          </a:p>
        </p:txBody>
      </p:sp>
      <p:sp>
        <p:nvSpPr>
          <p:cNvPr id="5" name="Content Placeholder 2">
            <a:extLst>
              <a:ext uri="{FF2B5EF4-FFF2-40B4-BE49-F238E27FC236}">
                <a16:creationId xmlns:a16="http://schemas.microsoft.com/office/drawing/2014/main" id="{0244DD98-4133-1172-6EB9-3089B60CA784}"/>
              </a:ext>
            </a:extLst>
          </p:cNvPr>
          <p:cNvSpPr>
            <a:spLocks noGrp="1"/>
          </p:cNvSpPr>
          <p:nvPr>
            <p:ph idx="1"/>
          </p:nvPr>
        </p:nvSpPr>
        <p:spPr>
          <a:xfrm>
            <a:off x="623139" y="1443948"/>
            <a:ext cx="10945719" cy="1688135"/>
          </a:xfrm>
        </p:spPr>
        <p:txBody>
          <a:bodyPr>
            <a:normAutofit/>
          </a:bodyPr>
          <a:lstStyle/>
          <a:p>
            <a:pPr marL="0" indent="0">
              <a:lnSpc>
                <a:spcPct val="120000"/>
              </a:lnSpc>
              <a:spcBef>
                <a:spcPts val="0"/>
              </a:spcBef>
              <a:buNone/>
            </a:pPr>
            <a:r>
              <a:rPr lang="en-US" sz="2000" dirty="0"/>
              <a:t>While NIST AI 600-1 provides guidance for a generative AI risk framework, there are currently no specific set of controls developed for managing AI programs to prevent AI-specific threats or attacks. We present a multifaceted, multilayered, proactive cybersecurity approach that can be used to develop a compliance model. </a:t>
            </a:r>
          </a:p>
        </p:txBody>
      </p:sp>
      <p:graphicFrame>
        <p:nvGraphicFramePr>
          <p:cNvPr id="2" name="Diagram 1">
            <a:extLst>
              <a:ext uri="{FF2B5EF4-FFF2-40B4-BE49-F238E27FC236}">
                <a16:creationId xmlns:a16="http://schemas.microsoft.com/office/drawing/2014/main" id="{01E6DB81-3073-E1A2-3C6C-B0CEB8983C59}"/>
              </a:ext>
            </a:extLst>
          </p:cNvPr>
          <p:cNvGraphicFramePr/>
          <p:nvPr>
            <p:extLst>
              <p:ext uri="{D42A27DB-BD31-4B8C-83A1-F6EECF244321}">
                <p14:modId xmlns:p14="http://schemas.microsoft.com/office/powerpoint/2010/main" val="3764454907"/>
              </p:ext>
            </p:extLst>
          </p:nvPr>
        </p:nvGraphicFramePr>
        <p:xfrm>
          <a:off x="6600496" y="3003647"/>
          <a:ext cx="4753304" cy="31717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Content Placeholder 2">
            <a:extLst>
              <a:ext uri="{FF2B5EF4-FFF2-40B4-BE49-F238E27FC236}">
                <a16:creationId xmlns:a16="http://schemas.microsoft.com/office/drawing/2014/main" id="{67D0BB5E-51E3-889B-A613-266913F8B336}"/>
              </a:ext>
            </a:extLst>
          </p:cNvPr>
          <p:cNvSpPr txBox="1">
            <a:spLocks/>
          </p:cNvSpPr>
          <p:nvPr/>
        </p:nvSpPr>
        <p:spPr>
          <a:xfrm>
            <a:off x="623139" y="3313068"/>
            <a:ext cx="5556944" cy="28622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Control model characteristics:</a:t>
            </a:r>
          </a:p>
          <a:p>
            <a:r>
              <a:rPr lang="en-US" sz="2400" dirty="0"/>
              <a:t>Advocates a holistic methodology </a:t>
            </a:r>
          </a:p>
          <a:p>
            <a:r>
              <a:rPr lang="en-US" sz="2400" dirty="0"/>
              <a:t>Includes training and education as a preventive tool</a:t>
            </a:r>
          </a:p>
          <a:p>
            <a:r>
              <a:rPr lang="en-US" sz="2400" dirty="0"/>
              <a:t>Incorporates continuous monitoring for detection and assessment</a:t>
            </a:r>
          </a:p>
        </p:txBody>
      </p:sp>
    </p:spTree>
    <p:extLst>
      <p:ext uri="{BB962C8B-B14F-4D97-AF65-F5344CB8AC3E}">
        <p14:creationId xmlns:p14="http://schemas.microsoft.com/office/powerpoint/2010/main" val="633073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E34E8C69-48DF-3839-377D-12F4C47FA7E6}"/>
              </a:ext>
            </a:extLst>
          </p:cNvPr>
          <p:cNvSpPr txBox="1">
            <a:spLocks/>
          </p:cNvSpPr>
          <p:nvPr/>
        </p:nvSpPr>
        <p:spPr>
          <a:xfrm>
            <a:off x="623141" y="380054"/>
            <a:ext cx="10756892"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3600" dirty="0">
                <a:latin typeface="Cavolini" panose="03000502040302020204" pitchFamily="66" charset="0"/>
                <a:cs typeface="Cavolini" panose="03000502040302020204" pitchFamily="66" charset="0"/>
              </a:rPr>
              <a:t>Controls for preventing adversarial AI attacks</a:t>
            </a:r>
            <a:endParaRPr lang="en-US" sz="1200" dirty="0">
              <a:solidFill>
                <a:schemeClr val="bg1"/>
              </a:solidFill>
              <a:latin typeface="Cavolini" panose="03000502040302020204" pitchFamily="66" charset="0"/>
              <a:cs typeface="Cavolini" panose="03000502040302020204" pitchFamily="66" charset="0"/>
            </a:endParaRPr>
          </a:p>
        </p:txBody>
      </p:sp>
      <p:sp>
        <p:nvSpPr>
          <p:cNvPr id="7" name="Rectangle 6">
            <a:extLst>
              <a:ext uri="{FF2B5EF4-FFF2-40B4-BE49-F238E27FC236}">
                <a16:creationId xmlns:a16="http://schemas.microsoft.com/office/drawing/2014/main" id="{11DB7C2C-D2C0-51DE-1E25-057427308CCD}"/>
              </a:ext>
            </a:extLst>
          </p:cNvPr>
          <p:cNvSpPr/>
          <p:nvPr/>
        </p:nvSpPr>
        <p:spPr>
          <a:xfrm>
            <a:off x="92404" y="191386"/>
            <a:ext cx="11837582" cy="6475228"/>
          </a:xfrm>
          <a:prstGeom prst="rect">
            <a:avLst/>
          </a:prstGeom>
          <a:noFill/>
          <a:ln>
            <a:solidFill>
              <a:srgbClr val="A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a:extLst>
              <a:ext uri="{FF2B5EF4-FFF2-40B4-BE49-F238E27FC236}">
                <a16:creationId xmlns:a16="http://schemas.microsoft.com/office/drawing/2014/main" id="{B4012A21-752B-5F99-FFE5-EBC2AF675DE0}"/>
              </a:ext>
            </a:extLst>
          </p:cNvPr>
          <p:cNvSpPr>
            <a:spLocks noGrp="1"/>
          </p:cNvSpPr>
          <p:nvPr>
            <p:ph type="sldNum" sz="quarter" idx="12"/>
          </p:nvPr>
        </p:nvSpPr>
        <p:spPr/>
        <p:txBody>
          <a:bodyPr/>
          <a:lstStyle/>
          <a:p>
            <a:fld id="{19CC1670-2E2E-471A-BC41-743023EB4128}" type="slidenum">
              <a:rPr lang="en-US" smtClean="0"/>
              <a:t>13</a:t>
            </a:fld>
            <a:endParaRPr lang="en-US" dirty="0"/>
          </a:p>
        </p:txBody>
      </p:sp>
      <p:sp>
        <p:nvSpPr>
          <p:cNvPr id="5" name="Content Placeholder 2">
            <a:extLst>
              <a:ext uri="{FF2B5EF4-FFF2-40B4-BE49-F238E27FC236}">
                <a16:creationId xmlns:a16="http://schemas.microsoft.com/office/drawing/2014/main" id="{0244DD98-4133-1172-6EB9-3089B60CA784}"/>
              </a:ext>
            </a:extLst>
          </p:cNvPr>
          <p:cNvSpPr>
            <a:spLocks noGrp="1"/>
          </p:cNvSpPr>
          <p:nvPr>
            <p:ph idx="1"/>
          </p:nvPr>
        </p:nvSpPr>
        <p:spPr>
          <a:xfrm>
            <a:off x="623139" y="1451632"/>
            <a:ext cx="10945719" cy="5026314"/>
          </a:xfrm>
        </p:spPr>
        <p:txBody>
          <a:bodyPr>
            <a:normAutofit/>
          </a:bodyPr>
          <a:lstStyle/>
          <a:p>
            <a:pPr marL="0" indent="0">
              <a:buNone/>
            </a:pPr>
            <a:r>
              <a:rPr lang="en-US" sz="2400" dirty="0"/>
              <a:t>Our methodology for determining controls against attacks to generative or organizational AI includes the following steps: </a:t>
            </a:r>
          </a:p>
          <a:p>
            <a:pPr lvl="1"/>
            <a:endParaRPr lang="en-US" dirty="0"/>
          </a:p>
        </p:txBody>
      </p:sp>
      <p:grpSp>
        <p:nvGrpSpPr>
          <p:cNvPr id="16" name="Group 15">
            <a:extLst>
              <a:ext uri="{FF2B5EF4-FFF2-40B4-BE49-F238E27FC236}">
                <a16:creationId xmlns:a16="http://schemas.microsoft.com/office/drawing/2014/main" id="{7BAD79C5-8558-AA91-6DED-501C5F65AB6B}"/>
              </a:ext>
            </a:extLst>
          </p:cNvPr>
          <p:cNvGrpSpPr/>
          <p:nvPr/>
        </p:nvGrpSpPr>
        <p:grpSpPr>
          <a:xfrm>
            <a:off x="699548" y="2522702"/>
            <a:ext cx="2118042" cy="3846566"/>
            <a:chOff x="901667" y="2027907"/>
            <a:chExt cx="2643587" cy="4274209"/>
          </a:xfrm>
        </p:grpSpPr>
        <p:sp>
          <p:nvSpPr>
            <p:cNvPr id="3" name="Freeform: Shape 2">
              <a:extLst>
                <a:ext uri="{FF2B5EF4-FFF2-40B4-BE49-F238E27FC236}">
                  <a16:creationId xmlns:a16="http://schemas.microsoft.com/office/drawing/2014/main" id="{767679DC-90B4-94B8-0B3D-DF760091C22D}"/>
                </a:ext>
              </a:extLst>
            </p:cNvPr>
            <p:cNvSpPr/>
            <p:nvPr/>
          </p:nvSpPr>
          <p:spPr>
            <a:xfrm>
              <a:off x="901667" y="2027907"/>
              <a:ext cx="2643587" cy="826453"/>
            </a:xfrm>
            <a:custGeom>
              <a:avLst/>
              <a:gdLst>
                <a:gd name="connsiteX0" fmla="*/ 0 w 2643587"/>
                <a:gd name="connsiteY0" fmla="*/ 0 h 793076"/>
                <a:gd name="connsiteX1" fmla="*/ 2405664 w 2643587"/>
                <a:gd name="connsiteY1" fmla="*/ 0 h 793076"/>
                <a:gd name="connsiteX2" fmla="*/ 2643587 w 2643587"/>
                <a:gd name="connsiteY2" fmla="*/ 396538 h 793076"/>
                <a:gd name="connsiteX3" fmla="*/ 2405664 w 2643587"/>
                <a:gd name="connsiteY3" fmla="*/ 793076 h 793076"/>
                <a:gd name="connsiteX4" fmla="*/ 0 w 2643587"/>
                <a:gd name="connsiteY4" fmla="*/ 793076 h 793076"/>
                <a:gd name="connsiteX5" fmla="*/ 237923 w 2643587"/>
                <a:gd name="connsiteY5" fmla="*/ 396538 h 793076"/>
                <a:gd name="connsiteX6" fmla="*/ 0 w 2643587"/>
                <a:gd name="connsiteY6" fmla="*/ 0 h 793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3587" h="793076">
                  <a:moveTo>
                    <a:pt x="0" y="0"/>
                  </a:moveTo>
                  <a:lnTo>
                    <a:pt x="2405664" y="0"/>
                  </a:lnTo>
                  <a:lnTo>
                    <a:pt x="2643587" y="396538"/>
                  </a:lnTo>
                  <a:lnTo>
                    <a:pt x="2405664" y="793076"/>
                  </a:lnTo>
                  <a:lnTo>
                    <a:pt x="0" y="793076"/>
                  </a:lnTo>
                  <a:lnTo>
                    <a:pt x="237923" y="396538"/>
                  </a:lnTo>
                  <a:lnTo>
                    <a:pt x="0" y="0"/>
                  </a:lnTo>
                  <a:close/>
                </a:path>
              </a:pathLst>
            </a:custGeom>
          </p:spPr>
          <p:style>
            <a:lnRef idx="2">
              <a:schemeClr val="accent1">
                <a:shade val="50000"/>
                <a:hueOff val="0"/>
                <a:satOff val="0"/>
                <a:lumOff val="0"/>
                <a:alphaOff val="0"/>
              </a:schemeClr>
            </a:lnRef>
            <a:fillRef idx="1">
              <a:schemeClr val="accent1">
                <a:shade val="50000"/>
                <a:hueOff val="0"/>
                <a:satOff val="0"/>
                <a:lumOff val="0"/>
                <a:alphaOff val="0"/>
              </a:schemeClr>
            </a:fillRef>
            <a:effectRef idx="0">
              <a:schemeClr val="accent1">
                <a:shade val="50000"/>
                <a:hueOff val="0"/>
                <a:satOff val="0"/>
                <a:lumOff val="0"/>
                <a:alphaOff val="0"/>
              </a:schemeClr>
            </a:effectRef>
            <a:fontRef idx="minor">
              <a:schemeClr val="lt1"/>
            </a:fontRef>
          </p:style>
          <p:txBody>
            <a:bodyPr spcFirstLastPara="0" vert="horz" wrap="square" lIns="335846" tIns="97923" rIns="335846" bIns="97923" numCol="1" spcCol="1270" anchor="ctr" anchorCtr="0">
              <a:noAutofit/>
            </a:bodyPr>
            <a:lstStyle/>
            <a:p>
              <a:pPr marL="0" lvl="0" indent="0" algn="ctr" defTabSz="933450">
                <a:lnSpc>
                  <a:spcPct val="90000"/>
                </a:lnSpc>
                <a:spcBef>
                  <a:spcPct val="0"/>
                </a:spcBef>
                <a:spcAft>
                  <a:spcPct val="35000"/>
                </a:spcAft>
                <a:buNone/>
              </a:pPr>
              <a:r>
                <a:rPr lang="en-US" sz="2000" kern="1200" dirty="0"/>
                <a:t>Prevention &amp; Detection</a:t>
              </a:r>
            </a:p>
          </p:txBody>
        </p:sp>
        <p:sp>
          <p:nvSpPr>
            <p:cNvPr id="9" name="Freeform: Shape 8">
              <a:extLst>
                <a:ext uri="{FF2B5EF4-FFF2-40B4-BE49-F238E27FC236}">
                  <a16:creationId xmlns:a16="http://schemas.microsoft.com/office/drawing/2014/main" id="{7756C66C-A67B-25D5-A599-5B5A7E92670E}"/>
                </a:ext>
              </a:extLst>
            </p:cNvPr>
            <p:cNvSpPr/>
            <p:nvPr/>
          </p:nvSpPr>
          <p:spPr>
            <a:xfrm>
              <a:off x="908594" y="2875805"/>
              <a:ext cx="2405664" cy="3426311"/>
            </a:xfrm>
            <a:custGeom>
              <a:avLst/>
              <a:gdLst>
                <a:gd name="connsiteX0" fmla="*/ 0 w 2405664"/>
                <a:gd name="connsiteY0" fmla="*/ 0 h 3426311"/>
                <a:gd name="connsiteX1" fmla="*/ 2405664 w 2405664"/>
                <a:gd name="connsiteY1" fmla="*/ 0 h 3426311"/>
                <a:gd name="connsiteX2" fmla="*/ 2405664 w 2405664"/>
                <a:gd name="connsiteY2" fmla="*/ 3426311 h 3426311"/>
                <a:gd name="connsiteX3" fmla="*/ 0 w 2405664"/>
                <a:gd name="connsiteY3" fmla="*/ 3426311 h 3426311"/>
                <a:gd name="connsiteX4" fmla="*/ 0 w 2405664"/>
                <a:gd name="connsiteY4" fmla="*/ 0 h 3426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5664" h="3426311">
                  <a:moveTo>
                    <a:pt x="0" y="0"/>
                  </a:moveTo>
                  <a:lnTo>
                    <a:pt x="2405664" y="0"/>
                  </a:lnTo>
                  <a:lnTo>
                    <a:pt x="2405664" y="3426311"/>
                  </a:lnTo>
                  <a:lnTo>
                    <a:pt x="0" y="3426311"/>
                  </a:lnTo>
                  <a:lnTo>
                    <a:pt x="0" y="0"/>
                  </a:lnTo>
                  <a:close/>
                </a:path>
              </a:pathLst>
            </a:custGeom>
            <a:solidFill>
              <a:srgbClr val="D5C5A7">
                <a:alpha val="89804"/>
              </a:srgbClr>
            </a:solidFill>
          </p:spPr>
          <p:style>
            <a:lnRef idx="2">
              <a:schemeClr val="accent1">
                <a:alpha val="90000"/>
                <a:tint val="55000"/>
                <a:hueOff val="0"/>
                <a:satOff val="0"/>
                <a:lumOff val="0"/>
                <a:alphaOff val="0"/>
              </a:schemeClr>
            </a:lnRef>
            <a:fillRef idx="1">
              <a:scrgbClr r="0" g="0" b="0"/>
            </a:fillRef>
            <a:effectRef idx="0">
              <a:schemeClr val="accent1">
                <a:alpha val="90000"/>
                <a:tint val="55000"/>
                <a:hueOff val="0"/>
                <a:satOff val="0"/>
                <a:lumOff val="0"/>
                <a:alphaOff val="0"/>
              </a:schemeClr>
            </a:effectRef>
            <a:fontRef idx="minor">
              <a:schemeClr val="dk1">
                <a:hueOff val="0"/>
                <a:satOff val="0"/>
                <a:lumOff val="0"/>
                <a:alphaOff val="0"/>
              </a:schemeClr>
            </a:fontRef>
          </p:style>
          <p:txBody>
            <a:bodyPr spcFirstLastPara="0" vert="horz" wrap="square" lIns="190101" tIns="190101" rIns="190101" bIns="380202" numCol="1" spcCol="1270" anchor="t" anchorCtr="0">
              <a:noAutofit/>
            </a:bodyPr>
            <a:lstStyle/>
            <a:p>
              <a:pPr marL="0" lvl="0" indent="0" algn="l" defTabSz="266700">
                <a:lnSpc>
                  <a:spcPct val="90000"/>
                </a:lnSpc>
                <a:spcBef>
                  <a:spcPct val="0"/>
                </a:spcBef>
                <a:spcAft>
                  <a:spcPts val="0"/>
                </a:spcAft>
                <a:buNone/>
              </a:pPr>
              <a:endParaRPr lang="en-US" sz="600" kern="1200" dirty="0"/>
            </a:p>
            <a:p>
              <a:pPr marL="91440" lvl="1" indent="-91440" algn="l" defTabSz="800100">
                <a:lnSpc>
                  <a:spcPct val="90000"/>
                </a:lnSpc>
                <a:spcBef>
                  <a:spcPct val="0"/>
                </a:spcBef>
                <a:spcAft>
                  <a:spcPct val="15000"/>
                </a:spcAft>
                <a:buChar char="•"/>
              </a:pPr>
              <a:r>
                <a:rPr lang="en-US" sz="1600" kern="1200" dirty="0"/>
                <a:t>Implement advanced AI security measures to recognize and neutralize adversarial inputs</a:t>
              </a:r>
            </a:p>
            <a:p>
              <a:pPr marL="91440" lvl="1" indent="-91440" algn="l" defTabSz="800100">
                <a:lnSpc>
                  <a:spcPct val="90000"/>
                </a:lnSpc>
                <a:spcBef>
                  <a:spcPct val="0"/>
                </a:spcBef>
                <a:spcAft>
                  <a:spcPct val="15000"/>
                </a:spcAft>
                <a:buChar char="•"/>
              </a:pPr>
              <a:r>
                <a:rPr lang="en-US" sz="1600" kern="1200" dirty="0"/>
                <a:t>Develop resilient ML models</a:t>
              </a:r>
            </a:p>
          </p:txBody>
        </p:sp>
      </p:grpSp>
      <p:grpSp>
        <p:nvGrpSpPr>
          <p:cNvPr id="17" name="Group 16">
            <a:extLst>
              <a:ext uri="{FF2B5EF4-FFF2-40B4-BE49-F238E27FC236}">
                <a16:creationId xmlns:a16="http://schemas.microsoft.com/office/drawing/2014/main" id="{851A1EF5-C9C4-01F7-C382-DAC384F81886}"/>
              </a:ext>
            </a:extLst>
          </p:cNvPr>
          <p:cNvGrpSpPr/>
          <p:nvPr/>
        </p:nvGrpSpPr>
        <p:grpSpPr>
          <a:xfrm>
            <a:off x="4827935" y="2522701"/>
            <a:ext cx="2220311" cy="3846567"/>
            <a:chOff x="3500023" y="2035169"/>
            <a:chExt cx="2643587" cy="4266947"/>
          </a:xfrm>
        </p:grpSpPr>
        <p:sp>
          <p:nvSpPr>
            <p:cNvPr id="10" name="Freeform: Shape 9">
              <a:extLst>
                <a:ext uri="{FF2B5EF4-FFF2-40B4-BE49-F238E27FC236}">
                  <a16:creationId xmlns:a16="http://schemas.microsoft.com/office/drawing/2014/main" id="{B064DC62-633D-4111-CF42-19ABEB5864E1}"/>
                </a:ext>
              </a:extLst>
            </p:cNvPr>
            <p:cNvSpPr/>
            <p:nvPr/>
          </p:nvSpPr>
          <p:spPr>
            <a:xfrm>
              <a:off x="3500023" y="2035169"/>
              <a:ext cx="2643587" cy="840637"/>
            </a:xfrm>
            <a:custGeom>
              <a:avLst/>
              <a:gdLst>
                <a:gd name="connsiteX0" fmla="*/ 0 w 2643587"/>
                <a:gd name="connsiteY0" fmla="*/ 0 h 793076"/>
                <a:gd name="connsiteX1" fmla="*/ 2405664 w 2643587"/>
                <a:gd name="connsiteY1" fmla="*/ 0 h 793076"/>
                <a:gd name="connsiteX2" fmla="*/ 2643587 w 2643587"/>
                <a:gd name="connsiteY2" fmla="*/ 396538 h 793076"/>
                <a:gd name="connsiteX3" fmla="*/ 2405664 w 2643587"/>
                <a:gd name="connsiteY3" fmla="*/ 793076 h 793076"/>
                <a:gd name="connsiteX4" fmla="*/ 0 w 2643587"/>
                <a:gd name="connsiteY4" fmla="*/ 793076 h 793076"/>
                <a:gd name="connsiteX5" fmla="*/ 237923 w 2643587"/>
                <a:gd name="connsiteY5" fmla="*/ 396538 h 793076"/>
                <a:gd name="connsiteX6" fmla="*/ 0 w 2643587"/>
                <a:gd name="connsiteY6" fmla="*/ 0 h 793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3587" h="793076">
                  <a:moveTo>
                    <a:pt x="0" y="0"/>
                  </a:moveTo>
                  <a:lnTo>
                    <a:pt x="2405664" y="0"/>
                  </a:lnTo>
                  <a:lnTo>
                    <a:pt x="2643587" y="396538"/>
                  </a:lnTo>
                  <a:lnTo>
                    <a:pt x="2405664" y="793076"/>
                  </a:lnTo>
                  <a:lnTo>
                    <a:pt x="0" y="793076"/>
                  </a:lnTo>
                  <a:lnTo>
                    <a:pt x="237923" y="396538"/>
                  </a:lnTo>
                  <a:lnTo>
                    <a:pt x="0" y="0"/>
                  </a:lnTo>
                  <a:close/>
                </a:path>
              </a:pathLst>
            </a:custGeom>
          </p:spPr>
          <p:style>
            <a:lnRef idx="2">
              <a:schemeClr val="accent1">
                <a:shade val="50000"/>
                <a:hueOff val="-368857"/>
                <a:satOff val="-36738"/>
                <a:lumOff val="27317"/>
                <a:alphaOff val="0"/>
              </a:schemeClr>
            </a:lnRef>
            <a:fillRef idx="1">
              <a:schemeClr val="accent1">
                <a:shade val="50000"/>
                <a:hueOff val="-368857"/>
                <a:satOff val="-36738"/>
                <a:lumOff val="27317"/>
                <a:alphaOff val="0"/>
              </a:schemeClr>
            </a:fillRef>
            <a:effectRef idx="0">
              <a:schemeClr val="accent1">
                <a:shade val="50000"/>
                <a:hueOff val="-368857"/>
                <a:satOff val="-36738"/>
                <a:lumOff val="27317"/>
                <a:alphaOff val="0"/>
              </a:schemeClr>
            </a:effectRef>
            <a:fontRef idx="minor">
              <a:schemeClr val="lt1"/>
            </a:fontRef>
          </p:style>
          <p:txBody>
            <a:bodyPr spcFirstLastPara="0" vert="horz" wrap="square" lIns="335846" tIns="97923" rIns="335846" bIns="97923" numCol="1" spcCol="1270" anchor="ctr" anchorCtr="0">
              <a:noAutofit/>
            </a:bodyPr>
            <a:lstStyle/>
            <a:p>
              <a:pPr marL="0" lvl="0" indent="0" algn="ctr" defTabSz="933450">
                <a:lnSpc>
                  <a:spcPct val="90000"/>
                </a:lnSpc>
                <a:spcBef>
                  <a:spcPct val="0"/>
                </a:spcBef>
                <a:spcAft>
                  <a:spcPct val="35000"/>
                </a:spcAft>
                <a:buNone/>
              </a:pPr>
              <a:r>
                <a:rPr lang="en-US" sz="2000" kern="1200" dirty="0"/>
                <a:t>Continuous Monitoring</a:t>
              </a:r>
            </a:p>
          </p:txBody>
        </p:sp>
        <p:sp>
          <p:nvSpPr>
            <p:cNvPr id="11" name="Freeform: Shape 10">
              <a:extLst>
                <a:ext uri="{FF2B5EF4-FFF2-40B4-BE49-F238E27FC236}">
                  <a16:creationId xmlns:a16="http://schemas.microsoft.com/office/drawing/2014/main" id="{8D682203-A7A0-3748-5B3B-3DBAE9A1E22B}"/>
                </a:ext>
              </a:extLst>
            </p:cNvPr>
            <p:cNvSpPr/>
            <p:nvPr/>
          </p:nvSpPr>
          <p:spPr>
            <a:xfrm>
              <a:off x="3500023" y="2875805"/>
              <a:ext cx="2405664" cy="3426311"/>
            </a:xfrm>
            <a:custGeom>
              <a:avLst/>
              <a:gdLst>
                <a:gd name="connsiteX0" fmla="*/ 0 w 2405664"/>
                <a:gd name="connsiteY0" fmla="*/ 0 h 3426311"/>
                <a:gd name="connsiteX1" fmla="*/ 2405664 w 2405664"/>
                <a:gd name="connsiteY1" fmla="*/ 0 h 3426311"/>
                <a:gd name="connsiteX2" fmla="*/ 2405664 w 2405664"/>
                <a:gd name="connsiteY2" fmla="*/ 3426311 h 3426311"/>
                <a:gd name="connsiteX3" fmla="*/ 0 w 2405664"/>
                <a:gd name="connsiteY3" fmla="*/ 3426311 h 3426311"/>
                <a:gd name="connsiteX4" fmla="*/ 0 w 2405664"/>
                <a:gd name="connsiteY4" fmla="*/ 0 h 3426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5664" h="3426311">
                  <a:moveTo>
                    <a:pt x="0" y="0"/>
                  </a:moveTo>
                  <a:lnTo>
                    <a:pt x="2405664" y="0"/>
                  </a:lnTo>
                  <a:lnTo>
                    <a:pt x="2405664" y="3426311"/>
                  </a:lnTo>
                  <a:lnTo>
                    <a:pt x="0" y="3426311"/>
                  </a:lnTo>
                  <a:lnTo>
                    <a:pt x="0" y="0"/>
                  </a:lnTo>
                  <a:close/>
                </a:path>
              </a:pathLst>
            </a:custGeom>
          </p:spPr>
          <p:style>
            <a:lnRef idx="2">
              <a:schemeClr val="accent1">
                <a:alpha val="90000"/>
                <a:tint val="55000"/>
                <a:hueOff val="0"/>
                <a:satOff val="0"/>
                <a:lumOff val="0"/>
                <a:alphaOff val="0"/>
              </a:schemeClr>
            </a:lnRef>
            <a:fillRef idx="1">
              <a:schemeClr val="accent1">
                <a:alpha val="90000"/>
                <a:tint val="55000"/>
                <a:hueOff val="0"/>
                <a:satOff val="0"/>
                <a:lumOff val="0"/>
                <a:alphaOff val="0"/>
              </a:schemeClr>
            </a:fillRef>
            <a:effectRef idx="0">
              <a:schemeClr val="accent1">
                <a:alpha val="90000"/>
                <a:tint val="55000"/>
                <a:hueOff val="0"/>
                <a:satOff val="0"/>
                <a:lumOff val="0"/>
                <a:alphaOff val="0"/>
              </a:schemeClr>
            </a:effectRef>
            <a:fontRef idx="minor">
              <a:schemeClr val="dk1">
                <a:hueOff val="0"/>
                <a:satOff val="0"/>
                <a:lumOff val="0"/>
                <a:alphaOff val="0"/>
              </a:schemeClr>
            </a:fontRef>
          </p:style>
          <p:txBody>
            <a:bodyPr spcFirstLastPara="0" vert="horz" wrap="square" lIns="190101" tIns="190101" rIns="190101" bIns="380202" numCol="1" spcCol="1270" anchor="t" anchorCtr="0">
              <a:noAutofit/>
            </a:bodyPr>
            <a:lstStyle/>
            <a:p>
              <a:pPr marL="0" lvl="0" indent="0" algn="l" defTabSz="266700">
                <a:lnSpc>
                  <a:spcPct val="90000"/>
                </a:lnSpc>
                <a:spcBef>
                  <a:spcPct val="0"/>
                </a:spcBef>
                <a:spcAft>
                  <a:spcPct val="35000"/>
                </a:spcAft>
                <a:buNone/>
              </a:pPr>
              <a:endParaRPr lang="en-US" sz="600" kern="1200" dirty="0"/>
            </a:p>
            <a:p>
              <a:pPr marL="91440" lvl="1" indent="-91440" algn="l" defTabSz="800100">
                <a:lnSpc>
                  <a:spcPct val="90000"/>
                </a:lnSpc>
                <a:spcBef>
                  <a:spcPct val="0"/>
                </a:spcBef>
                <a:spcAft>
                  <a:spcPct val="15000"/>
                </a:spcAft>
                <a:buChar char="•"/>
              </a:pPr>
              <a:r>
                <a:rPr lang="en-US" sz="1600" kern="1200" dirty="0"/>
                <a:t>Use encryption to enable secure access to AI models</a:t>
              </a:r>
            </a:p>
            <a:p>
              <a:pPr marL="91440" lvl="1" indent="-91440" algn="l" defTabSz="800100">
                <a:lnSpc>
                  <a:spcPct val="90000"/>
                </a:lnSpc>
                <a:spcBef>
                  <a:spcPct val="0"/>
                </a:spcBef>
                <a:spcAft>
                  <a:spcPct val="15000"/>
                </a:spcAft>
                <a:buChar char="•"/>
              </a:pPr>
              <a:r>
                <a:rPr lang="en-US" sz="1600" kern="1200" dirty="0"/>
                <a:t>Use a dashboard for continuous monitoring</a:t>
              </a:r>
            </a:p>
            <a:p>
              <a:pPr marL="91440" lvl="1" indent="-91440" algn="l" defTabSz="800100">
                <a:lnSpc>
                  <a:spcPct val="90000"/>
                </a:lnSpc>
                <a:spcBef>
                  <a:spcPct val="0"/>
                </a:spcBef>
                <a:spcAft>
                  <a:spcPct val="15000"/>
                </a:spcAft>
                <a:buChar char="•"/>
              </a:pPr>
              <a:r>
                <a:rPr lang="en-US" sz="1600" kern="1200" dirty="0"/>
                <a:t>Auto generate daily reports for anomalies</a:t>
              </a:r>
            </a:p>
          </p:txBody>
        </p:sp>
      </p:grpSp>
      <p:grpSp>
        <p:nvGrpSpPr>
          <p:cNvPr id="18" name="Group 17">
            <a:extLst>
              <a:ext uri="{FF2B5EF4-FFF2-40B4-BE49-F238E27FC236}">
                <a16:creationId xmlns:a16="http://schemas.microsoft.com/office/drawing/2014/main" id="{42073AAD-F00C-CE48-F53F-B3DB70879444}"/>
              </a:ext>
            </a:extLst>
          </p:cNvPr>
          <p:cNvGrpSpPr/>
          <p:nvPr/>
        </p:nvGrpSpPr>
        <p:grpSpPr>
          <a:xfrm>
            <a:off x="6957236" y="2522701"/>
            <a:ext cx="2270239" cy="3846566"/>
            <a:chOff x="6091451" y="2035169"/>
            <a:chExt cx="2643587" cy="4266947"/>
          </a:xfrm>
        </p:grpSpPr>
        <p:sp>
          <p:nvSpPr>
            <p:cNvPr id="12" name="Freeform: Shape 11">
              <a:extLst>
                <a:ext uri="{FF2B5EF4-FFF2-40B4-BE49-F238E27FC236}">
                  <a16:creationId xmlns:a16="http://schemas.microsoft.com/office/drawing/2014/main" id="{DD06B056-FCFC-099D-6ADD-716FBB0DFB31}"/>
                </a:ext>
              </a:extLst>
            </p:cNvPr>
            <p:cNvSpPr/>
            <p:nvPr/>
          </p:nvSpPr>
          <p:spPr>
            <a:xfrm>
              <a:off x="6091451" y="2035169"/>
              <a:ext cx="2643587" cy="840636"/>
            </a:xfrm>
            <a:custGeom>
              <a:avLst/>
              <a:gdLst>
                <a:gd name="connsiteX0" fmla="*/ 0 w 2643587"/>
                <a:gd name="connsiteY0" fmla="*/ 0 h 793076"/>
                <a:gd name="connsiteX1" fmla="*/ 2405664 w 2643587"/>
                <a:gd name="connsiteY1" fmla="*/ 0 h 793076"/>
                <a:gd name="connsiteX2" fmla="*/ 2643587 w 2643587"/>
                <a:gd name="connsiteY2" fmla="*/ 396538 h 793076"/>
                <a:gd name="connsiteX3" fmla="*/ 2405664 w 2643587"/>
                <a:gd name="connsiteY3" fmla="*/ 793076 h 793076"/>
                <a:gd name="connsiteX4" fmla="*/ 0 w 2643587"/>
                <a:gd name="connsiteY4" fmla="*/ 793076 h 793076"/>
                <a:gd name="connsiteX5" fmla="*/ 237923 w 2643587"/>
                <a:gd name="connsiteY5" fmla="*/ 396538 h 793076"/>
                <a:gd name="connsiteX6" fmla="*/ 0 w 2643587"/>
                <a:gd name="connsiteY6" fmla="*/ 0 h 793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3587" h="793076">
                  <a:moveTo>
                    <a:pt x="0" y="0"/>
                  </a:moveTo>
                  <a:lnTo>
                    <a:pt x="2405664" y="0"/>
                  </a:lnTo>
                  <a:lnTo>
                    <a:pt x="2643587" y="396538"/>
                  </a:lnTo>
                  <a:lnTo>
                    <a:pt x="2405664" y="793076"/>
                  </a:lnTo>
                  <a:lnTo>
                    <a:pt x="0" y="793076"/>
                  </a:lnTo>
                  <a:lnTo>
                    <a:pt x="237923" y="396538"/>
                  </a:lnTo>
                  <a:lnTo>
                    <a:pt x="0" y="0"/>
                  </a:lnTo>
                  <a:close/>
                </a:path>
              </a:pathLst>
            </a:custGeom>
            <a:solidFill>
              <a:schemeClr val="accent1"/>
            </a:solidFill>
          </p:spPr>
          <p:style>
            <a:lnRef idx="2">
              <a:schemeClr val="accent1">
                <a:shade val="50000"/>
                <a:hueOff val="-737715"/>
                <a:satOff val="-73476"/>
                <a:lumOff val="54634"/>
                <a:alphaOff val="0"/>
              </a:schemeClr>
            </a:lnRef>
            <a:fillRef idx="1">
              <a:scrgbClr r="0" g="0" b="0"/>
            </a:fillRef>
            <a:effectRef idx="0">
              <a:schemeClr val="accent1">
                <a:shade val="50000"/>
                <a:hueOff val="-737715"/>
                <a:satOff val="-73476"/>
                <a:lumOff val="54634"/>
                <a:alphaOff val="0"/>
              </a:schemeClr>
            </a:effectRef>
            <a:fontRef idx="minor">
              <a:schemeClr val="lt1"/>
            </a:fontRef>
          </p:style>
          <p:txBody>
            <a:bodyPr spcFirstLastPara="0" vert="horz" wrap="square" lIns="335846" tIns="97923" rIns="335846" bIns="97923" numCol="1" spcCol="1270" anchor="ctr" anchorCtr="0">
              <a:noAutofit/>
            </a:bodyPr>
            <a:lstStyle/>
            <a:p>
              <a:pPr marL="0" lvl="0" indent="0" algn="ctr" defTabSz="933450">
                <a:lnSpc>
                  <a:spcPct val="90000"/>
                </a:lnSpc>
                <a:spcBef>
                  <a:spcPct val="0"/>
                </a:spcBef>
                <a:spcAft>
                  <a:spcPct val="35000"/>
                </a:spcAft>
                <a:buNone/>
              </a:pPr>
              <a:r>
                <a:rPr lang="en-US" sz="2000" kern="1200" dirty="0"/>
                <a:t>Education</a:t>
              </a:r>
            </a:p>
          </p:txBody>
        </p:sp>
        <p:sp>
          <p:nvSpPr>
            <p:cNvPr id="13" name="Freeform: Shape 12">
              <a:extLst>
                <a:ext uri="{FF2B5EF4-FFF2-40B4-BE49-F238E27FC236}">
                  <a16:creationId xmlns:a16="http://schemas.microsoft.com/office/drawing/2014/main" id="{038D8F2D-62E9-450C-09DD-629D6A186EE9}"/>
                </a:ext>
              </a:extLst>
            </p:cNvPr>
            <p:cNvSpPr/>
            <p:nvPr/>
          </p:nvSpPr>
          <p:spPr>
            <a:xfrm>
              <a:off x="6091452" y="2875805"/>
              <a:ext cx="2405664" cy="3426311"/>
            </a:xfrm>
            <a:custGeom>
              <a:avLst/>
              <a:gdLst>
                <a:gd name="connsiteX0" fmla="*/ 0 w 2405664"/>
                <a:gd name="connsiteY0" fmla="*/ 0 h 3426311"/>
                <a:gd name="connsiteX1" fmla="*/ 2405664 w 2405664"/>
                <a:gd name="connsiteY1" fmla="*/ 0 h 3426311"/>
                <a:gd name="connsiteX2" fmla="*/ 2405664 w 2405664"/>
                <a:gd name="connsiteY2" fmla="*/ 3426311 h 3426311"/>
                <a:gd name="connsiteX3" fmla="*/ 0 w 2405664"/>
                <a:gd name="connsiteY3" fmla="*/ 3426311 h 3426311"/>
                <a:gd name="connsiteX4" fmla="*/ 0 w 2405664"/>
                <a:gd name="connsiteY4" fmla="*/ 0 h 3426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5664" h="3426311">
                  <a:moveTo>
                    <a:pt x="0" y="0"/>
                  </a:moveTo>
                  <a:lnTo>
                    <a:pt x="2405664" y="0"/>
                  </a:lnTo>
                  <a:lnTo>
                    <a:pt x="2405664" y="3426311"/>
                  </a:lnTo>
                  <a:lnTo>
                    <a:pt x="0" y="3426311"/>
                  </a:lnTo>
                  <a:lnTo>
                    <a:pt x="0" y="0"/>
                  </a:lnTo>
                  <a:close/>
                </a:path>
              </a:pathLst>
            </a:custGeom>
          </p:spPr>
          <p:style>
            <a:lnRef idx="2">
              <a:schemeClr val="accent1">
                <a:alpha val="90000"/>
                <a:tint val="55000"/>
                <a:hueOff val="0"/>
                <a:satOff val="0"/>
                <a:lumOff val="0"/>
                <a:alphaOff val="0"/>
              </a:schemeClr>
            </a:lnRef>
            <a:fillRef idx="1">
              <a:schemeClr val="accent1">
                <a:alpha val="90000"/>
                <a:tint val="55000"/>
                <a:hueOff val="0"/>
                <a:satOff val="0"/>
                <a:lumOff val="0"/>
                <a:alphaOff val="0"/>
              </a:schemeClr>
            </a:fillRef>
            <a:effectRef idx="0">
              <a:schemeClr val="accent1">
                <a:alpha val="90000"/>
                <a:tint val="55000"/>
                <a:hueOff val="0"/>
                <a:satOff val="0"/>
                <a:lumOff val="0"/>
                <a:alphaOff val="0"/>
              </a:schemeClr>
            </a:effectRef>
            <a:fontRef idx="minor">
              <a:schemeClr val="dk1">
                <a:hueOff val="0"/>
                <a:satOff val="0"/>
                <a:lumOff val="0"/>
                <a:alphaOff val="0"/>
              </a:schemeClr>
            </a:fontRef>
          </p:style>
          <p:txBody>
            <a:bodyPr spcFirstLastPara="0" vert="horz" wrap="square" lIns="190101" tIns="190101" rIns="190101" bIns="380202" numCol="1" spcCol="1270" anchor="t" anchorCtr="0">
              <a:noAutofit/>
            </a:bodyPr>
            <a:lstStyle/>
            <a:p>
              <a:pPr marL="0" lvl="0" indent="0" algn="l" defTabSz="266700">
                <a:lnSpc>
                  <a:spcPct val="90000"/>
                </a:lnSpc>
                <a:spcBef>
                  <a:spcPct val="0"/>
                </a:spcBef>
                <a:spcAft>
                  <a:spcPct val="35000"/>
                </a:spcAft>
                <a:buNone/>
              </a:pPr>
              <a:endParaRPr lang="en-US" sz="600" kern="1200" dirty="0"/>
            </a:p>
            <a:p>
              <a:pPr marL="91440" lvl="1" indent="-91440" algn="l" defTabSz="800100">
                <a:lnSpc>
                  <a:spcPct val="90000"/>
                </a:lnSpc>
                <a:spcBef>
                  <a:spcPct val="0"/>
                </a:spcBef>
                <a:spcAft>
                  <a:spcPct val="15000"/>
                </a:spcAft>
                <a:buChar char="•"/>
              </a:pPr>
              <a:r>
                <a:rPr lang="en-US" sz="1600" kern="1200" dirty="0"/>
                <a:t>Establish targeted training programs</a:t>
              </a:r>
            </a:p>
            <a:p>
              <a:pPr marL="91440" lvl="1" indent="-91440" algn="l" defTabSz="800100">
                <a:lnSpc>
                  <a:spcPct val="90000"/>
                </a:lnSpc>
                <a:spcBef>
                  <a:spcPct val="0"/>
                </a:spcBef>
                <a:spcAft>
                  <a:spcPct val="15000"/>
                </a:spcAft>
                <a:buChar char="•"/>
              </a:pPr>
              <a:r>
                <a:rPr lang="en-US" sz="1600" kern="1200" dirty="0"/>
                <a:t>Training should be tailored for understanding, identifying, and  learning about AI attacks, vulnerabilities, techniques, and defense strategies</a:t>
              </a:r>
            </a:p>
          </p:txBody>
        </p:sp>
      </p:grpSp>
      <p:grpSp>
        <p:nvGrpSpPr>
          <p:cNvPr id="19" name="Group 18">
            <a:extLst>
              <a:ext uri="{FF2B5EF4-FFF2-40B4-BE49-F238E27FC236}">
                <a16:creationId xmlns:a16="http://schemas.microsoft.com/office/drawing/2014/main" id="{74387234-86CA-4EE5-6494-6A7673F0E78D}"/>
              </a:ext>
            </a:extLst>
          </p:cNvPr>
          <p:cNvGrpSpPr/>
          <p:nvPr/>
        </p:nvGrpSpPr>
        <p:grpSpPr>
          <a:xfrm>
            <a:off x="9143392" y="2523210"/>
            <a:ext cx="2236640" cy="3846057"/>
            <a:chOff x="8682880" y="2035031"/>
            <a:chExt cx="2601063" cy="4267085"/>
          </a:xfrm>
        </p:grpSpPr>
        <p:sp>
          <p:nvSpPr>
            <p:cNvPr id="14" name="Freeform: Shape 13">
              <a:extLst>
                <a:ext uri="{FF2B5EF4-FFF2-40B4-BE49-F238E27FC236}">
                  <a16:creationId xmlns:a16="http://schemas.microsoft.com/office/drawing/2014/main" id="{1FBAE6D6-2F9C-10A0-1F4D-C80F7906620C}"/>
                </a:ext>
              </a:extLst>
            </p:cNvPr>
            <p:cNvSpPr/>
            <p:nvPr/>
          </p:nvSpPr>
          <p:spPr>
            <a:xfrm>
              <a:off x="8682880" y="2035031"/>
              <a:ext cx="2601063" cy="840774"/>
            </a:xfrm>
            <a:custGeom>
              <a:avLst/>
              <a:gdLst>
                <a:gd name="connsiteX0" fmla="*/ 0 w 2643587"/>
                <a:gd name="connsiteY0" fmla="*/ 0 h 793076"/>
                <a:gd name="connsiteX1" fmla="*/ 2405664 w 2643587"/>
                <a:gd name="connsiteY1" fmla="*/ 0 h 793076"/>
                <a:gd name="connsiteX2" fmla="*/ 2643587 w 2643587"/>
                <a:gd name="connsiteY2" fmla="*/ 396538 h 793076"/>
                <a:gd name="connsiteX3" fmla="*/ 2405664 w 2643587"/>
                <a:gd name="connsiteY3" fmla="*/ 793076 h 793076"/>
                <a:gd name="connsiteX4" fmla="*/ 0 w 2643587"/>
                <a:gd name="connsiteY4" fmla="*/ 793076 h 793076"/>
                <a:gd name="connsiteX5" fmla="*/ 237923 w 2643587"/>
                <a:gd name="connsiteY5" fmla="*/ 396538 h 793076"/>
                <a:gd name="connsiteX6" fmla="*/ 0 w 2643587"/>
                <a:gd name="connsiteY6" fmla="*/ 0 h 793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3587" h="793076">
                  <a:moveTo>
                    <a:pt x="0" y="0"/>
                  </a:moveTo>
                  <a:lnTo>
                    <a:pt x="2405664" y="0"/>
                  </a:lnTo>
                  <a:lnTo>
                    <a:pt x="2643587" y="396538"/>
                  </a:lnTo>
                  <a:lnTo>
                    <a:pt x="2405664" y="793076"/>
                  </a:lnTo>
                  <a:lnTo>
                    <a:pt x="0" y="793076"/>
                  </a:lnTo>
                  <a:lnTo>
                    <a:pt x="237923" y="396538"/>
                  </a:lnTo>
                  <a:lnTo>
                    <a:pt x="0" y="0"/>
                  </a:lnTo>
                  <a:close/>
                </a:path>
              </a:pathLst>
            </a:custGeom>
          </p:spPr>
          <p:style>
            <a:lnRef idx="2">
              <a:schemeClr val="accent1">
                <a:shade val="50000"/>
                <a:hueOff val="-368857"/>
                <a:satOff val="-36738"/>
                <a:lumOff val="27317"/>
                <a:alphaOff val="0"/>
              </a:schemeClr>
            </a:lnRef>
            <a:fillRef idx="1">
              <a:schemeClr val="accent1">
                <a:shade val="50000"/>
                <a:hueOff val="-368857"/>
                <a:satOff val="-36738"/>
                <a:lumOff val="27317"/>
                <a:alphaOff val="0"/>
              </a:schemeClr>
            </a:fillRef>
            <a:effectRef idx="0">
              <a:schemeClr val="accent1">
                <a:shade val="50000"/>
                <a:hueOff val="-368857"/>
                <a:satOff val="-36738"/>
                <a:lumOff val="27317"/>
                <a:alphaOff val="0"/>
              </a:schemeClr>
            </a:effectRef>
            <a:fontRef idx="minor">
              <a:schemeClr val="lt1"/>
            </a:fontRef>
          </p:style>
          <p:txBody>
            <a:bodyPr spcFirstLastPara="0" vert="horz" wrap="square" lIns="335846" tIns="97923" rIns="335846" bIns="97923" numCol="1" spcCol="1270" anchor="ctr" anchorCtr="0">
              <a:noAutofit/>
            </a:bodyPr>
            <a:lstStyle/>
            <a:p>
              <a:pPr marL="0" lvl="0" indent="0" algn="ctr" defTabSz="933450">
                <a:lnSpc>
                  <a:spcPct val="90000"/>
                </a:lnSpc>
                <a:spcBef>
                  <a:spcPct val="0"/>
                </a:spcBef>
                <a:spcAft>
                  <a:spcPct val="35000"/>
                </a:spcAft>
                <a:buNone/>
              </a:pPr>
              <a:r>
                <a:rPr lang="en-US" kern="1200" dirty="0"/>
                <a:t>Vulnerability Self-Assessment</a:t>
              </a:r>
            </a:p>
          </p:txBody>
        </p:sp>
        <p:sp>
          <p:nvSpPr>
            <p:cNvPr id="15" name="Freeform: Shape 14">
              <a:extLst>
                <a:ext uri="{FF2B5EF4-FFF2-40B4-BE49-F238E27FC236}">
                  <a16:creationId xmlns:a16="http://schemas.microsoft.com/office/drawing/2014/main" id="{B51CD256-1A08-A965-4D9F-E113B41DF4A1}"/>
                </a:ext>
              </a:extLst>
            </p:cNvPr>
            <p:cNvSpPr/>
            <p:nvPr/>
          </p:nvSpPr>
          <p:spPr>
            <a:xfrm>
              <a:off x="8682880" y="2875805"/>
              <a:ext cx="2405664" cy="3426311"/>
            </a:xfrm>
            <a:custGeom>
              <a:avLst/>
              <a:gdLst>
                <a:gd name="connsiteX0" fmla="*/ 0 w 2405664"/>
                <a:gd name="connsiteY0" fmla="*/ 0 h 3426311"/>
                <a:gd name="connsiteX1" fmla="*/ 2405664 w 2405664"/>
                <a:gd name="connsiteY1" fmla="*/ 0 h 3426311"/>
                <a:gd name="connsiteX2" fmla="*/ 2405664 w 2405664"/>
                <a:gd name="connsiteY2" fmla="*/ 3426311 h 3426311"/>
                <a:gd name="connsiteX3" fmla="*/ 0 w 2405664"/>
                <a:gd name="connsiteY3" fmla="*/ 3426311 h 3426311"/>
                <a:gd name="connsiteX4" fmla="*/ 0 w 2405664"/>
                <a:gd name="connsiteY4" fmla="*/ 0 h 3426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5664" h="3426311">
                  <a:moveTo>
                    <a:pt x="0" y="0"/>
                  </a:moveTo>
                  <a:lnTo>
                    <a:pt x="2405664" y="0"/>
                  </a:lnTo>
                  <a:lnTo>
                    <a:pt x="2405664" y="3426311"/>
                  </a:lnTo>
                  <a:lnTo>
                    <a:pt x="0" y="3426311"/>
                  </a:lnTo>
                  <a:lnTo>
                    <a:pt x="0" y="0"/>
                  </a:lnTo>
                  <a:close/>
                </a:path>
              </a:pathLst>
            </a:custGeom>
          </p:spPr>
          <p:style>
            <a:lnRef idx="2">
              <a:schemeClr val="accent1">
                <a:alpha val="90000"/>
                <a:tint val="55000"/>
                <a:hueOff val="0"/>
                <a:satOff val="0"/>
                <a:lumOff val="0"/>
                <a:alphaOff val="0"/>
              </a:schemeClr>
            </a:lnRef>
            <a:fillRef idx="1">
              <a:schemeClr val="accent1">
                <a:alpha val="90000"/>
                <a:tint val="55000"/>
                <a:hueOff val="0"/>
                <a:satOff val="0"/>
                <a:lumOff val="0"/>
                <a:alphaOff val="0"/>
              </a:schemeClr>
            </a:fillRef>
            <a:effectRef idx="0">
              <a:schemeClr val="accent1">
                <a:alpha val="90000"/>
                <a:tint val="55000"/>
                <a:hueOff val="0"/>
                <a:satOff val="0"/>
                <a:lumOff val="0"/>
                <a:alphaOff val="0"/>
              </a:schemeClr>
            </a:effectRef>
            <a:fontRef idx="minor">
              <a:schemeClr val="dk1">
                <a:hueOff val="0"/>
                <a:satOff val="0"/>
                <a:lumOff val="0"/>
                <a:alphaOff val="0"/>
              </a:schemeClr>
            </a:fontRef>
          </p:style>
          <p:txBody>
            <a:bodyPr spcFirstLastPara="0" vert="horz" wrap="square" lIns="190101" tIns="190101" rIns="190101" bIns="380202" numCol="1" spcCol="1270" anchor="t" anchorCtr="0">
              <a:noAutofit/>
            </a:bodyPr>
            <a:lstStyle/>
            <a:p>
              <a:pPr marL="0" lvl="0" indent="0" algn="l" defTabSz="266700">
                <a:lnSpc>
                  <a:spcPct val="90000"/>
                </a:lnSpc>
                <a:spcBef>
                  <a:spcPct val="0"/>
                </a:spcBef>
                <a:spcAft>
                  <a:spcPct val="35000"/>
                </a:spcAft>
                <a:buNone/>
              </a:pPr>
              <a:endParaRPr lang="en-US" sz="600" kern="1200" dirty="0"/>
            </a:p>
            <a:p>
              <a:pPr marL="0" lvl="1" algn="l" defTabSz="800100">
                <a:lnSpc>
                  <a:spcPct val="90000"/>
                </a:lnSpc>
                <a:spcBef>
                  <a:spcPct val="0"/>
                </a:spcBef>
                <a:spcAft>
                  <a:spcPct val="15000"/>
                </a:spcAft>
              </a:pPr>
              <a:r>
                <a:rPr lang="en-US" sz="1600" kern="1200" dirty="0"/>
                <a:t>Regularly:</a:t>
              </a:r>
            </a:p>
            <a:p>
              <a:pPr marL="91440" lvl="1" indent="-91440" algn="l" defTabSz="800100">
                <a:lnSpc>
                  <a:spcPct val="90000"/>
                </a:lnSpc>
                <a:spcBef>
                  <a:spcPct val="0"/>
                </a:spcBef>
                <a:spcAft>
                  <a:spcPct val="15000"/>
                </a:spcAft>
                <a:buFont typeface="Arial" panose="020B0604020202020204" pitchFamily="34" charset="0"/>
                <a:buChar char="•"/>
              </a:pPr>
              <a:r>
                <a:rPr lang="en-US" sz="1600" dirty="0"/>
                <a:t>T</a:t>
              </a:r>
              <a:r>
                <a:rPr lang="en-US" sz="1600" kern="1200" dirty="0"/>
                <a:t>est AI system to identify vulnerabilities</a:t>
              </a:r>
            </a:p>
            <a:p>
              <a:pPr marL="91440" lvl="1" indent="-91440" algn="l" defTabSz="800100">
                <a:lnSpc>
                  <a:spcPct val="90000"/>
                </a:lnSpc>
                <a:spcBef>
                  <a:spcPct val="0"/>
                </a:spcBef>
                <a:spcAft>
                  <a:spcPct val="15000"/>
                </a:spcAft>
                <a:buFont typeface="Arial" panose="020B0604020202020204" pitchFamily="34" charset="0"/>
                <a:buChar char="•"/>
              </a:pPr>
              <a:r>
                <a:rPr lang="en-US" sz="1600" kern="1200" dirty="0"/>
                <a:t>Use tools and methodologies to simulate </a:t>
              </a:r>
            </a:p>
            <a:p>
              <a:pPr marL="91440" lvl="1" indent="-91440" algn="l" defTabSz="800100">
                <a:lnSpc>
                  <a:spcPct val="90000"/>
                </a:lnSpc>
                <a:spcBef>
                  <a:spcPct val="0"/>
                </a:spcBef>
                <a:spcAft>
                  <a:spcPct val="15000"/>
                </a:spcAft>
                <a:buFont typeface="Arial" panose="020B0604020202020204" pitchFamily="34" charset="0"/>
                <a:buChar char="•"/>
              </a:pPr>
              <a:r>
                <a:rPr lang="en-US" sz="1600" kern="1200" dirty="0"/>
                <a:t>Evaluate the resilience</a:t>
              </a:r>
            </a:p>
            <a:p>
              <a:pPr marL="91440" lvl="1" indent="-91440" algn="l" defTabSz="800100">
                <a:lnSpc>
                  <a:spcPct val="90000"/>
                </a:lnSpc>
                <a:spcBef>
                  <a:spcPct val="0"/>
                </a:spcBef>
                <a:spcAft>
                  <a:spcPct val="15000"/>
                </a:spcAft>
                <a:buFont typeface="Arial" panose="020B0604020202020204" pitchFamily="34" charset="0"/>
                <a:buChar char="•"/>
              </a:pPr>
              <a:r>
                <a:rPr lang="en-US" sz="1600" kern="1200" dirty="0"/>
                <a:t>Use AI assessment techniques </a:t>
              </a:r>
            </a:p>
          </p:txBody>
        </p:sp>
      </p:grpSp>
      <p:grpSp>
        <p:nvGrpSpPr>
          <p:cNvPr id="4" name="Group 3">
            <a:extLst>
              <a:ext uri="{FF2B5EF4-FFF2-40B4-BE49-F238E27FC236}">
                <a16:creationId xmlns:a16="http://schemas.microsoft.com/office/drawing/2014/main" id="{4866C9A7-4DC0-15AA-A5E9-2CC6F7EE5BE8}"/>
              </a:ext>
            </a:extLst>
          </p:cNvPr>
          <p:cNvGrpSpPr/>
          <p:nvPr/>
        </p:nvGrpSpPr>
        <p:grpSpPr>
          <a:xfrm>
            <a:off x="2763705" y="2519087"/>
            <a:ext cx="2118042" cy="3850182"/>
            <a:chOff x="901668" y="2009452"/>
            <a:chExt cx="2643587" cy="4292664"/>
          </a:xfrm>
        </p:grpSpPr>
        <p:sp>
          <p:nvSpPr>
            <p:cNvPr id="20" name="Freeform: Shape 19">
              <a:extLst>
                <a:ext uri="{FF2B5EF4-FFF2-40B4-BE49-F238E27FC236}">
                  <a16:creationId xmlns:a16="http://schemas.microsoft.com/office/drawing/2014/main" id="{FD62E2FC-55FD-D7C2-334F-A4644C2659CD}"/>
                </a:ext>
              </a:extLst>
            </p:cNvPr>
            <p:cNvSpPr/>
            <p:nvPr/>
          </p:nvSpPr>
          <p:spPr>
            <a:xfrm>
              <a:off x="901668" y="2009452"/>
              <a:ext cx="2643587" cy="844909"/>
            </a:xfrm>
            <a:custGeom>
              <a:avLst/>
              <a:gdLst>
                <a:gd name="connsiteX0" fmla="*/ 0 w 2643587"/>
                <a:gd name="connsiteY0" fmla="*/ 0 h 793076"/>
                <a:gd name="connsiteX1" fmla="*/ 2405664 w 2643587"/>
                <a:gd name="connsiteY1" fmla="*/ 0 h 793076"/>
                <a:gd name="connsiteX2" fmla="*/ 2643587 w 2643587"/>
                <a:gd name="connsiteY2" fmla="*/ 396538 h 793076"/>
                <a:gd name="connsiteX3" fmla="*/ 2405664 w 2643587"/>
                <a:gd name="connsiteY3" fmla="*/ 793076 h 793076"/>
                <a:gd name="connsiteX4" fmla="*/ 0 w 2643587"/>
                <a:gd name="connsiteY4" fmla="*/ 793076 h 793076"/>
                <a:gd name="connsiteX5" fmla="*/ 237923 w 2643587"/>
                <a:gd name="connsiteY5" fmla="*/ 396538 h 793076"/>
                <a:gd name="connsiteX6" fmla="*/ 0 w 2643587"/>
                <a:gd name="connsiteY6" fmla="*/ 0 h 793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3587" h="793076">
                  <a:moveTo>
                    <a:pt x="0" y="0"/>
                  </a:moveTo>
                  <a:lnTo>
                    <a:pt x="2405664" y="0"/>
                  </a:lnTo>
                  <a:lnTo>
                    <a:pt x="2643587" y="396538"/>
                  </a:lnTo>
                  <a:lnTo>
                    <a:pt x="2405664" y="793076"/>
                  </a:lnTo>
                  <a:lnTo>
                    <a:pt x="0" y="793076"/>
                  </a:lnTo>
                  <a:lnTo>
                    <a:pt x="237923" y="396538"/>
                  </a:lnTo>
                  <a:lnTo>
                    <a:pt x="0" y="0"/>
                  </a:lnTo>
                  <a:close/>
                </a:path>
              </a:pathLst>
            </a:custGeom>
            <a:solidFill>
              <a:srgbClr val="B2500E"/>
            </a:solidFill>
          </p:spPr>
          <p:style>
            <a:lnRef idx="2">
              <a:schemeClr val="accent1">
                <a:shade val="50000"/>
                <a:hueOff val="0"/>
                <a:satOff val="0"/>
                <a:lumOff val="0"/>
                <a:alphaOff val="0"/>
              </a:schemeClr>
            </a:lnRef>
            <a:fillRef idx="1">
              <a:schemeClr val="accent1">
                <a:shade val="50000"/>
                <a:hueOff val="0"/>
                <a:satOff val="0"/>
                <a:lumOff val="0"/>
                <a:alphaOff val="0"/>
              </a:schemeClr>
            </a:fillRef>
            <a:effectRef idx="0">
              <a:schemeClr val="accent1">
                <a:shade val="50000"/>
                <a:hueOff val="0"/>
                <a:satOff val="0"/>
                <a:lumOff val="0"/>
                <a:alphaOff val="0"/>
              </a:schemeClr>
            </a:effectRef>
            <a:fontRef idx="minor">
              <a:schemeClr val="lt1"/>
            </a:fontRef>
          </p:style>
          <p:txBody>
            <a:bodyPr spcFirstLastPara="0" vert="horz" wrap="square" lIns="335846" tIns="97923" rIns="335846" bIns="97923" numCol="1" spcCol="1270" anchor="ctr" anchorCtr="0">
              <a:noAutofit/>
            </a:bodyPr>
            <a:lstStyle/>
            <a:p>
              <a:pPr marL="0" lvl="0" indent="0" algn="ctr" defTabSz="933450">
                <a:lnSpc>
                  <a:spcPct val="90000"/>
                </a:lnSpc>
                <a:spcBef>
                  <a:spcPct val="0"/>
                </a:spcBef>
                <a:spcAft>
                  <a:spcPct val="35000"/>
                </a:spcAft>
                <a:buNone/>
              </a:pPr>
              <a:r>
                <a:rPr lang="en-US" sz="2000" kern="1200" dirty="0"/>
                <a:t>360-Degree View</a:t>
              </a:r>
            </a:p>
          </p:txBody>
        </p:sp>
        <p:sp>
          <p:nvSpPr>
            <p:cNvPr id="21" name="Freeform: Shape 20">
              <a:extLst>
                <a:ext uri="{FF2B5EF4-FFF2-40B4-BE49-F238E27FC236}">
                  <a16:creationId xmlns:a16="http://schemas.microsoft.com/office/drawing/2014/main" id="{4C4785C2-5D44-F3D9-D659-B814E711B724}"/>
                </a:ext>
              </a:extLst>
            </p:cNvPr>
            <p:cNvSpPr/>
            <p:nvPr/>
          </p:nvSpPr>
          <p:spPr>
            <a:xfrm>
              <a:off x="908595" y="2875805"/>
              <a:ext cx="2405664" cy="3426311"/>
            </a:xfrm>
            <a:custGeom>
              <a:avLst/>
              <a:gdLst>
                <a:gd name="connsiteX0" fmla="*/ 0 w 2405664"/>
                <a:gd name="connsiteY0" fmla="*/ 0 h 3426311"/>
                <a:gd name="connsiteX1" fmla="*/ 2405664 w 2405664"/>
                <a:gd name="connsiteY1" fmla="*/ 0 h 3426311"/>
                <a:gd name="connsiteX2" fmla="*/ 2405664 w 2405664"/>
                <a:gd name="connsiteY2" fmla="*/ 3426311 h 3426311"/>
                <a:gd name="connsiteX3" fmla="*/ 0 w 2405664"/>
                <a:gd name="connsiteY3" fmla="*/ 3426311 h 3426311"/>
                <a:gd name="connsiteX4" fmla="*/ 0 w 2405664"/>
                <a:gd name="connsiteY4" fmla="*/ 0 h 3426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5664" h="3426311">
                  <a:moveTo>
                    <a:pt x="0" y="0"/>
                  </a:moveTo>
                  <a:lnTo>
                    <a:pt x="2405664" y="0"/>
                  </a:lnTo>
                  <a:lnTo>
                    <a:pt x="2405664" y="3426311"/>
                  </a:lnTo>
                  <a:lnTo>
                    <a:pt x="0" y="3426311"/>
                  </a:lnTo>
                  <a:lnTo>
                    <a:pt x="0" y="0"/>
                  </a:lnTo>
                  <a:close/>
                </a:path>
              </a:pathLst>
            </a:custGeom>
            <a:solidFill>
              <a:srgbClr val="E0D4D2">
                <a:alpha val="89804"/>
              </a:srgbClr>
            </a:solidFill>
          </p:spPr>
          <p:style>
            <a:lnRef idx="2">
              <a:schemeClr val="accent1">
                <a:alpha val="90000"/>
                <a:tint val="55000"/>
                <a:hueOff val="0"/>
                <a:satOff val="0"/>
                <a:lumOff val="0"/>
                <a:alphaOff val="0"/>
              </a:schemeClr>
            </a:lnRef>
            <a:fillRef idx="1">
              <a:scrgbClr r="0" g="0" b="0"/>
            </a:fillRef>
            <a:effectRef idx="0">
              <a:schemeClr val="accent1">
                <a:alpha val="90000"/>
                <a:tint val="55000"/>
                <a:hueOff val="0"/>
                <a:satOff val="0"/>
                <a:lumOff val="0"/>
                <a:alphaOff val="0"/>
              </a:schemeClr>
            </a:effectRef>
            <a:fontRef idx="minor">
              <a:schemeClr val="dk1">
                <a:hueOff val="0"/>
                <a:satOff val="0"/>
                <a:lumOff val="0"/>
                <a:alphaOff val="0"/>
              </a:schemeClr>
            </a:fontRef>
          </p:style>
          <p:txBody>
            <a:bodyPr spcFirstLastPara="0" vert="horz" wrap="square" lIns="190101" tIns="190101" rIns="190101" bIns="380202" numCol="1" spcCol="1270" anchor="t" anchorCtr="0">
              <a:noAutofit/>
            </a:bodyPr>
            <a:lstStyle/>
            <a:p>
              <a:pPr marL="91440" lvl="0" indent="-91440" algn="l" defTabSz="266700">
                <a:lnSpc>
                  <a:spcPct val="90000"/>
                </a:lnSpc>
                <a:spcBef>
                  <a:spcPct val="0"/>
                </a:spcBef>
                <a:spcAft>
                  <a:spcPts val="0"/>
                </a:spcAft>
                <a:buNone/>
              </a:pPr>
              <a:endParaRPr lang="en-US" sz="500" kern="1200" dirty="0"/>
            </a:p>
            <a:p>
              <a:pPr marL="91440" indent="-91440" defTabSz="800100">
                <a:lnSpc>
                  <a:spcPct val="90000"/>
                </a:lnSpc>
                <a:spcBef>
                  <a:spcPct val="0"/>
                </a:spcBef>
                <a:spcAft>
                  <a:spcPct val="15000"/>
                </a:spcAft>
                <a:buFont typeface="Arial" panose="020B0604020202020204" pitchFamily="34" charset="0"/>
                <a:buChar char="•"/>
              </a:pPr>
              <a:r>
                <a:rPr lang="en-US" sz="1600" kern="1200" dirty="0"/>
                <a:t>Address external factors like biometric authentication that can be attacked by malicious AI</a:t>
              </a:r>
            </a:p>
            <a:p>
              <a:pPr marL="91440" indent="-91440" defTabSz="800100">
                <a:lnSpc>
                  <a:spcPct val="90000"/>
                </a:lnSpc>
                <a:spcBef>
                  <a:spcPct val="0"/>
                </a:spcBef>
                <a:spcAft>
                  <a:spcPct val="15000"/>
                </a:spcAft>
                <a:buFont typeface="Arial" panose="020B0604020202020204" pitchFamily="34" charset="0"/>
                <a:buChar char="•"/>
              </a:pPr>
              <a:r>
                <a:rPr lang="en-US" sz="1600" kern="1200" dirty="0"/>
                <a:t>Identify risks and threats posed by generative AI</a:t>
              </a:r>
            </a:p>
          </p:txBody>
        </p:sp>
      </p:grpSp>
    </p:spTree>
    <p:extLst>
      <p:ext uri="{BB962C8B-B14F-4D97-AF65-F5344CB8AC3E}">
        <p14:creationId xmlns:p14="http://schemas.microsoft.com/office/powerpoint/2010/main" val="3530544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356084F-8AC4-9CD0-D031-29DA0D12EDE8}"/>
              </a:ext>
            </a:extLst>
          </p:cNvPr>
          <p:cNvSpPr>
            <a:spLocks noGrp="1"/>
          </p:cNvSpPr>
          <p:nvPr>
            <p:ph type="sldNum" sz="quarter" idx="12"/>
          </p:nvPr>
        </p:nvSpPr>
        <p:spPr>
          <a:xfrm>
            <a:off x="8400392" y="6356350"/>
            <a:ext cx="2743200" cy="365125"/>
          </a:xfrm>
        </p:spPr>
        <p:txBody>
          <a:bodyPr vert="horz" lIns="91440" tIns="45720" rIns="91440" bIns="45720" rtlCol="0" anchor="ctr">
            <a:normAutofit/>
          </a:bodyPr>
          <a:lstStyle/>
          <a:p>
            <a:pPr>
              <a:spcAft>
                <a:spcPts val="600"/>
              </a:spcAft>
            </a:pPr>
            <a:fld id="{19CC1670-2E2E-471A-BC41-743023EB4128}" type="slidenum">
              <a:rPr lang="en-US" sz="1000">
                <a:solidFill>
                  <a:schemeClr val="tx1">
                    <a:tint val="75000"/>
                  </a:schemeClr>
                </a:solidFill>
              </a:rPr>
              <a:pPr>
                <a:spcAft>
                  <a:spcPts val="600"/>
                </a:spcAft>
              </a:pPr>
              <a:t>14</a:t>
            </a:fld>
            <a:endParaRPr lang="en-US" sz="1000" dirty="0">
              <a:solidFill>
                <a:schemeClr val="tx1">
                  <a:tint val="75000"/>
                </a:schemeClr>
              </a:solidFill>
            </a:endParaRPr>
          </a:p>
        </p:txBody>
      </p:sp>
      <p:sp>
        <p:nvSpPr>
          <p:cNvPr id="6" name="Content Placeholder 3">
            <a:extLst>
              <a:ext uri="{FF2B5EF4-FFF2-40B4-BE49-F238E27FC236}">
                <a16:creationId xmlns:a16="http://schemas.microsoft.com/office/drawing/2014/main" id="{9DE7106C-EA3C-5FC5-C16B-C678867EB80D}"/>
              </a:ext>
            </a:extLst>
          </p:cNvPr>
          <p:cNvSpPr txBox="1">
            <a:spLocks/>
          </p:cNvSpPr>
          <p:nvPr/>
        </p:nvSpPr>
        <p:spPr>
          <a:xfrm>
            <a:off x="623140" y="240094"/>
            <a:ext cx="10945719" cy="744255"/>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3600" dirty="0">
                <a:latin typeface="Cavolini" panose="03000502040302020204" pitchFamily="66" charset="0"/>
                <a:cs typeface="Cavolini" panose="03000502040302020204" pitchFamily="66" charset="0"/>
              </a:rPr>
              <a:t>Multilayered methodology to combat adversarial AI</a:t>
            </a:r>
            <a:endParaRPr lang="en-US" sz="1200" dirty="0">
              <a:solidFill>
                <a:schemeClr val="bg1"/>
              </a:solidFill>
              <a:latin typeface="Cavolini" panose="03000502040302020204" pitchFamily="66" charset="0"/>
              <a:cs typeface="Cavolini" panose="03000502040302020204" pitchFamily="66" charset="0"/>
            </a:endParaRPr>
          </a:p>
        </p:txBody>
      </p:sp>
      <p:graphicFrame>
        <p:nvGraphicFramePr>
          <p:cNvPr id="12" name="Diagram 11">
            <a:extLst>
              <a:ext uri="{FF2B5EF4-FFF2-40B4-BE49-F238E27FC236}">
                <a16:creationId xmlns:a16="http://schemas.microsoft.com/office/drawing/2014/main" id="{F49298BB-FE56-DC21-50B9-E70B04F6B132}"/>
              </a:ext>
            </a:extLst>
          </p:cNvPr>
          <p:cNvGraphicFramePr/>
          <p:nvPr>
            <p:extLst>
              <p:ext uri="{D42A27DB-BD31-4B8C-83A1-F6EECF244321}">
                <p14:modId xmlns:p14="http://schemas.microsoft.com/office/powerpoint/2010/main" val="1202929303"/>
              </p:ext>
            </p:extLst>
          </p:nvPr>
        </p:nvGraphicFramePr>
        <p:xfrm>
          <a:off x="2032000" y="1501170"/>
          <a:ext cx="8128000" cy="47982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98" name="Group 97">
            <a:extLst>
              <a:ext uri="{FF2B5EF4-FFF2-40B4-BE49-F238E27FC236}">
                <a16:creationId xmlns:a16="http://schemas.microsoft.com/office/drawing/2014/main" id="{2001DED0-55C7-9C99-DE4F-AEC2E77F8A4E}"/>
              </a:ext>
            </a:extLst>
          </p:cNvPr>
          <p:cNvGrpSpPr/>
          <p:nvPr/>
        </p:nvGrpSpPr>
        <p:grpSpPr>
          <a:xfrm>
            <a:off x="516275" y="1107678"/>
            <a:ext cx="10984663" cy="5419245"/>
            <a:chOff x="599648" y="1213868"/>
            <a:chExt cx="10984663" cy="5141734"/>
          </a:xfrm>
        </p:grpSpPr>
        <p:sp>
          <p:nvSpPr>
            <p:cNvPr id="7" name="Cylinder 6">
              <a:extLst>
                <a:ext uri="{FF2B5EF4-FFF2-40B4-BE49-F238E27FC236}">
                  <a16:creationId xmlns:a16="http://schemas.microsoft.com/office/drawing/2014/main" id="{B955FF24-ACFD-06CD-7839-ACC8575B1ACD}"/>
                </a:ext>
              </a:extLst>
            </p:cNvPr>
            <p:cNvSpPr/>
            <p:nvPr/>
          </p:nvSpPr>
          <p:spPr>
            <a:xfrm>
              <a:off x="841631" y="1213868"/>
              <a:ext cx="853101" cy="526252"/>
            </a:xfrm>
            <a:prstGeom prst="ca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Input dataset</a:t>
              </a:r>
            </a:p>
          </p:txBody>
        </p:sp>
        <p:sp>
          <p:nvSpPr>
            <p:cNvPr id="15" name="Diamond 14">
              <a:extLst>
                <a:ext uri="{FF2B5EF4-FFF2-40B4-BE49-F238E27FC236}">
                  <a16:creationId xmlns:a16="http://schemas.microsoft.com/office/drawing/2014/main" id="{1416881A-304E-AB5C-D415-D8D8D8589EEA}"/>
                </a:ext>
              </a:extLst>
            </p:cNvPr>
            <p:cNvSpPr/>
            <p:nvPr/>
          </p:nvSpPr>
          <p:spPr>
            <a:xfrm>
              <a:off x="808550" y="1937705"/>
              <a:ext cx="919264" cy="873789"/>
            </a:xfrm>
            <a:prstGeom prst="diamond">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6" name="Parallelogram 15">
              <a:extLst>
                <a:ext uri="{FF2B5EF4-FFF2-40B4-BE49-F238E27FC236}">
                  <a16:creationId xmlns:a16="http://schemas.microsoft.com/office/drawing/2014/main" id="{0643CB04-3FCF-CDD9-F4E1-CBE25C12B5EA}"/>
                </a:ext>
              </a:extLst>
            </p:cNvPr>
            <p:cNvSpPr/>
            <p:nvPr/>
          </p:nvSpPr>
          <p:spPr>
            <a:xfrm>
              <a:off x="599648" y="4306294"/>
              <a:ext cx="1298880" cy="705895"/>
            </a:xfrm>
            <a:prstGeom prst="parallelogram">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Cleaned dataset</a:t>
              </a:r>
            </a:p>
          </p:txBody>
        </p:sp>
        <p:sp>
          <p:nvSpPr>
            <p:cNvPr id="17" name="Parallelogram 16">
              <a:extLst>
                <a:ext uri="{FF2B5EF4-FFF2-40B4-BE49-F238E27FC236}">
                  <a16:creationId xmlns:a16="http://schemas.microsoft.com/office/drawing/2014/main" id="{21055402-7DE1-C747-5319-F4591092C3CF}"/>
                </a:ext>
              </a:extLst>
            </p:cNvPr>
            <p:cNvSpPr/>
            <p:nvPr/>
          </p:nvSpPr>
          <p:spPr>
            <a:xfrm>
              <a:off x="10045176" y="5262427"/>
              <a:ext cx="1539135" cy="705895"/>
            </a:xfrm>
            <a:prstGeom prst="parallelogram">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Adversarial example detection</a:t>
              </a:r>
            </a:p>
          </p:txBody>
        </p:sp>
        <p:sp>
          <p:nvSpPr>
            <p:cNvPr id="18" name="Oval 17">
              <a:extLst>
                <a:ext uri="{FF2B5EF4-FFF2-40B4-BE49-F238E27FC236}">
                  <a16:creationId xmlns:a16="http://schemas.microsoft.com/office/drawing/2014/main" id="{3170F222-5A55-38FA-3478-78553D32BC49}"/>
                </a:ext>
              </a:extLst>
            </p:cNvPr>
            <p:cNvSpPr/>
            <p:nvPr/>
          </p:nvSpPr>
          <p:spPr>
            <a:xfrm>
              <a:off x="10098288" y="3114910"/>
              <a:ext cx="1414113" cy="122585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Primary ML </a:t>
              </a:r>
              <a:r>
                <a:rPr lang="en-US" sz="1600" dirty="0"/>
                <a:t>model</a:t>
              </a:r>
              <a:endParaRPr lang="en-US" dirty="0"/>
            </a:p>
          </p:txBody>
        </p:sp>
        <p:sp>
          <p:nvSpPr>
            <p:cNvPr id="19" name="Flowchart: Terminator 18">
              <a:extLst>
                <a:ext uri="{FF2B5EF4-FFF2-40B4-BE49-F238E27FC236}">
                  <a16:creationId xmlns:a16="http://schemas.microsoft.com/office/drawing/2014/main" id="{47B768E3-9125-CCCD-A2B8-18B0EB18A215}"/>
                </a:ext>
              </a:extLst>
            </p:cNvPr>
            <p:cNvSpPr/>
            <p:nvPr/>
          </p:nvSpPr>
          <p:spPr>
            <a:xfrm>
              <a:off x="10098288" y="1242625"/>
              <a:ext cx="1414113" cy="526252"/>
            </a:xfrm>
            <a:prstGeom prst="flowChartTermina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Results</a:t>
              </a:r>
            </a:p>
          </p:txBody>
        </p:sp>
        <p:sp>
          <p:nvSpPr>
            <p:cNvPr id="20" name="Diamond 19">
              <a:extLst>
                <a:ext uri="{FF2B5EF4-FFF2-40B4-BE49-F238E27FC236}">
                  <a16:creationId xmlns:a16="http://schemas.microsoft.com/office/drawing/2014/main" id="{C3CEE7F5-57DA-6B53-617A-2BEC7A1DA4BE}"/>
                </a:ext>
              </a:extLst>
            </p:cNvPr>
            <p:cNvSpPr/>
            <p:nvPr/>
          </p:nvSpPr>
          <p:spPr>
            <a:xfrm>
              <a:off x="785468" y="3034990"/>
              <a:ext cx="952302" cy="830117"/>
            </a:xfrm>
            <a:prstGeom prst="diamond">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21" name="Diamond 20">
              <a:extLst>
                <a:ext uri="{FF2B5EF4-FFF2-40B4-BE49-F238E27FC236}">
                  <a16:creationId xmlns:a16="http://schemas.microsoft.com/office/drawing/2014/main" id="{CB865950-F518-ED96-03EF-17EE4FF2CEF7}"/>
                </a:ext>
              </a:extLst>
            </p:cNvPr>
            <p:cNvSpPr/>
            <p:nvPr/>
          </p:nvSpPr>
          <p:spPr>
            <a:xfrm>
              <a:off x="770926" y="5319914"/>
              <a:ext cx="956320" cy="843680"/>
            </a:xfrm>
            <a:prstGeom prst="diamond">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22" name="TextBox 21">
              <a:extLst>
                <a:ext uri="{FF2B5EF4-FFF2-40B4-BE49-F238E27FC236}">
                  <a16:creationId xmlns:a16="http://schemas.microsoft.com/office/drawing/2014/main" id="{4117DB5F-BD46-5682-79BF-80863F06C540}"/>
                </a:ext>
              </a:extLst>
            </p:cNvPr>
            <p:cNvSpPr txBox="1"/>
            <p:nvPr/>
          </p:nvSpPr>
          <p:spPr>
            <a:xfrm>
              <a:off x="600865" y="2001730"/>
              <a:ext cx="1088760" cy="700838"/>
            </a:xfrm>
            <a:prstGeom prst="rect">
              <a:avLst/>
            </a:prstGeom>
            <a:noFill/>
          </p:spPr>
          <p:txBody>
            <a:bodyPr wrap="none" rtlCol="0">
              <a:spAutoFit/>
            </a:bodyPr>
            <a:lstStyle/>
            <a:p>
              <a:pPr algn="ctr"/>
              <a:r>
                <a:rPr lang="en-US" sz="1400" b="1" dirty="0"/>
                <a:t>Suspicious</a:t>
              </a:r>
            </a:p>
            <a:p>
              <a:pPr algn="ctr"/>
              <a:r>
                <a:rPr lang="en-US" sz="1400" b="1" dirty="0"/>
                <a:t>data </a:t>
              </a:r>
            </a:p>
            <a:p>
              <a:pPr algn="ctr"/>
              <a:r>
                <a:rPr lang="en-US" sz="1400" b="1" dirty="0"/>
                <a:t>detected?</a:t>
              </a:r>
            </a:p>
          </p:txBody>
        </p:sp>
        <p:sp>
          <p:nvSpPr>
            <p:cNvPr id="23" name="TextBox 22">
              <a:extLst>
                <a:ext uri="{FF2B5EF4-FFF2-40B4-BE49-F238E27FC236}">
                  <a16:creationId xmlns:a16="http://schemas.microsoft.com/office/drawing/2014/main" id="{85A110DC-6E1E-3938-A110-BDF2B755604E}"/>
                </a:ext>
              </a:extLst>
            </p:cNvPr>
            <p:cNvSpPr txBox="1"/>
            <p:nvPr/>
          </p:nvSpPr>
          <p:spPr>
            <a:xfrm>
              <a:off x="647385" y="3187236"/>
              <a:ext cx="1011624" cy="496427"/>
            </a:xfrm>
            <a:prstGeom prst="rect">
              <a:avLst/>
            </a:prstGeom>
            <a:noFill/>
          </p:spPr>
          <p:txBody>
            <a:bodyPr wrap="none" rtlCol="0">
              <a:spAutoFit/>
            </a:bodyPr>
            <a:lstStyle/>
            <a:p>
              <a:pPr algn="ctr"/>
              <a:r>
                <a:rPr lang="en-US" sz="1400" b="1" dirty="0"/>
                <a:t>Anomaly</a:t>
              </a:r>
            </a:p>
            <a:p>
              <a:pPr algn="ctr"/>
              <a:r>
                <a:rPr lang="en-US" sz="1400" b="1" dirty="0"/>
                <a:t>detected?</a:t>
              </a:r>
            </a:p>
          </p:txBody>
        </p:sp>
        <p:sp>
          <p:nvSpPr>
            <p:cNvPr id="24" name="TextBox 23">
              <a:extLst>
                <a:ext uri="{FF2B5EF4-FFF2-40B4-BE49-F238E27FC236}">
                  <a16:creationId xmlns:a16="http://schemas.microsoft.com/office/drawing/2014/main" id="{4CF10B49-A9A0-2D7F-0BF0-3ED86370EEF0}"/>
                </a:ext>
              </a:extLst>
            </p:cNvPr>
            <p:cNvSpPr txBox="1"/>
            <p:nvPr/>
          </p:nvSpPr>
          <p:spPr>
            <a:xfrm>
              <a:off x="632521" y="5487538"/>
              <a:ext cx="1072147" cy="496427"/>
            </a:xfrm>
            <a:prstGeom prst="rect">
              <a:avLst/>
            </a:prstGeom>
            <a:noFill/>
          </p:spPr>
          <p:txBody>
            <a:bodyPr wrap="square" rtlCol="0">
              <a:spAutoFit/>
            </a:bodyPr>
            <a:lstStyle/>
            <a:p>
              <a:pPr algn="ctr"/>
              <a:r>
                <a:rPr lang="en-US" sz="1400" b="1" dirty="0"/>
                <a:t>Attack</a:t>
              </a:r>
            </a:p>
            <a:p>
              <a:pPr algn="ctr"/>
              <a:r>
                <a:rPr lang="en-US" sz="1400" b="1" dirty="0"/>
                <a:t>detected?</a:t>
              </a:r>
            </a:p>
          </p:txBody>
        </p:sp>
        <p:cxnSp>
          <p:nvCxnSpPr>
            <p:cNvPr id="25" name="Straight Arrow Connector 24">
              <a:extLst>
                <a:ext uri="{FF2B5EF4-FFF2-40B4-BE49-F238E27FC236}">
                  <a16:creationId xmlns:a16="http://schemas.microsoft.com/office/drawing/2014/main" id="{D847DFFA-A395-12B1-8C03-AE38A375BF8E}"/>
                </a:ext>
              </a:extLst>
            </p:cNvPr>
            <p:cNvCxnSpPr>
              <a:cxnSpLocks/>
              <a:stCxn id="7" idx="3"/>
              <a:endCxn id="15" idx="0"/>
            </p:cNvCxnSpPr>
            <p:nvPr/>
          </p:nvCxnSpPr>
          <p:spPr>
            <a:xfrm>
              <a:off x="1268182" y="1740120"/>
              <a:ext cx="0" cy="197585"/>
            </a:xfrm>
            <a:prstGeom prst="straightConnector1">
              <a:avLst/>
            </a:prstGeom>
            <a:ln>
              <a:solidFill>
                <a:schemeClr val="tx1"/>
              </a:solidFill>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a:extLst>
                <a:ext uri="{FF2B5EF4-FFF2-40B4-BE49-F238E27FC236}">
                  <a16:creationId xmlns:a16="http://schemas.microsoft.com/office/drawing/2014/main" id="{89709460-FDCC-1C64-B57D-A3B57D21FDF2}"/>
                </a:ext>
              </a:extLst>
            </p:cNvPr>
            <p:cNvCxnSpPr>
              <a:cxnSpLocks/>
              <a:stCxn id="15" idx="2"/>
              <a:endCxn id="20" idx="0"/>
            </p:cNvCxnSpPr>
            <p:nvPr/>
          </p:nvCxnSpPr>
          <p:spPr>
            <a:xfrm flipH="1">
              <a:off x="1261619" y="2811494"/>
              <a:ext cx="6563" cy="223496"/>
            </a:xfrm>
            <a:prstGeom prst="straightConnector1">
              <a:avLst/>
            </a:prstGeom>
            <a:ln>
              <a:solidFill>
                <a:schemeClr val="tx1"/>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27" name="TextBox 26">
              <a:extLst>
                <a:ext uri="{FF2B5EF4-FFF2-40B4-BE49-F238E27FC236}">
                  <a16:creationId xmlns:a16="http://schemas.microsoft.com/office/drawing/2014/main" id="{216BE81C-DE9E-73AE-2E32-D414D322AEFE}"/>
                </a:ext>
              </a:extLst>
            </p:cNvPr>
            <p:cNvSpPr txBox="1"/>
            <p:nvPr/>
          </p:nvSpPr>
          <p:spPr>
            <a:xfrm>
              <a:off x="1255731" y="2805163"/>
              <a:ext cx="378630" cy="276999"/>
            </a:xfrm>
            <a:prstGeom prst="rect">
              <a:avLst/>
            </a:prstGeom>
            <a:noFill/>
          </p:spPr>
          <p:txBody>
            <a:bodyPr wrap="none" rtlCol="0">
              <a:spAutoFit/>
            </a:bodyPr>
            <a:lstStyle/>
            <a:p>
              <a:pPr algn="ctr"/>
              <a:r>
                <a:rPr lang="en-US" sz="1200" dirty="0"/>
                <a:t>No</a:t>
              </a:r>
            </a:p>
          </p:txBody>
        </p:sp>
        <p:sp>
          <p:nvSpPr>
            <p:cNvPr id="29" name="TextBox 28">
              <a:extLst>
                <a:ext uri="{FF2B5EF4-FFF2-40B4-BE49-F238E27FC236}">
                  <a16:creationId xmlns:a16="http://schemas.microsoft.com/office/drawing/2014/main" id="{D53C7A7A-B37B-5358-5E0E-491A58BF1F8D}"/>
                </a:ext>
              </a:extLst>
            </p:cNvPr>
            <p:cNvSpPr txBox="1"/>
            <p:nvPr/>
          </p:nvSpPr>
          <p:spPr>
            <a:xfrm>
              <a:off x="1748782" y="2110646"/>
              <a:ext cx="414344" cy="276999"/>
            </a:xfrm>
            <a:prstGeom prst="rect">
              <a:avLst/>
            </a:prstGeom>
            <a:noFill/>
          </p:spPr>
          <p:txBody>
            <a:bodyPr wrap="none" rtlCol="0">
              <a:spAutoFit/>
            </a:bodyPr>
            <a:lstStyle/>
            <a:p>
              <a:pPr algn="ctr"/>
              <a:r>
                <a:rPr lang="en-US" sz="1200" dirty="0"/>
                <a:t>Yes</a:t>
              </a:r>
            </a:p>
          </p:txBody>
        </p:sp>
        <p:cxnSp>
          <p:nvCxnSpPr>
            <p:cNvPr id="30" name="Straight Arrow Connector 29">
              <a:extLst>
                <a:ext uri="{FF2B5EF4-FFF2-40B4-BE49-F238E27FC236}">
                  <a16:creationId xmlns:a16="http://schemas.microsoft.com/office/drawing/2014/main" id="{FB3CFD93-CF20-11B1-1D5E-32660DF9249A}"/>
                </a:ext>
              </a:extLst>
            </p:cNvPr>
            <p:cNvCxnSpPr>
              <a:cxnSpLocks/>
              <a:endCxn id="16" idx="0"/>
            </p:cNvCxnSpPr>
            <p:nvPr/>
          </p:nvCxnSpPr>
          <p:spPr>
            <a:xfrm>
              <a:off x="1249086" y="3858262"/>
              <a:ext cx="2" cy="448032"/>
            </a:xfrm>
            <a:prstGeom prst="straightConnector1">
              <a:avLst/>
            </a:prstGeom>
            <a:ln>
              <a:solidFill>
                <a:schemeClr val="tx1"/>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C460C570-D400-5AEB-E99B-377FDF7424CD}"/>
                </a:ext>
              </a:extLst>
            </p:cNvPr>
            <p:cNvSpPr txBox="1"/>
            <p:nvPr/>
          </p:nvSpPr>
          <p:spPr>
            <a:xfrm>
              <a:off x="1255731" y="3872165"/>
              <a:ext cx="378630" cy="276999"/>
            </a:xfrm>
            <a:prstGeom prst="rect">
              <a:avLst/>
            </a:prstGeom>
            <a:noFill/>
          </p:spPr>
          <p:txBody>
            <a:bodyPr wrap="none" rtlCol="0">
              <a:spAutoFit/>
            </a:bodyPr>
            <a:lstStyle/>
            <a:p>
              <a:pPr algn="ctr"/>
              <a:r>
                <a:rPr lang="en-US" sz="1200" dirty="0"/>
                <a:t>No</a:t>
              </a:r>
            </a:p>
          </p:txBody>
        </p:sp>
        <p:sp>
          <p:nvSpPr>
            <p:cNvPr id="33" name="TextBox 32">
              <a:extLst>
                <a:ext uri="{FF2B5EF4-FFF2-40B4-BE49-F238E27FC236}">
                  <a16:creationId xmlns:a16="http://schemas.microsoft.com/office/drawing/2014/main" id="{3970CE94-8C75-4FBA-6896-7B10DFFF97B2}"/>
                </a:ext>
              </a:extLst>
            </p:cNvPr>
            <p:cNvSpPr txBox="1"/>
            <p:nvPr/>
          </p:nvSpPr>
          <p:spPr>
            <a:xfrm>
              <a:off x="1748782" y="3202233"/>
              <a:ext cx="414344" cy="276999"/>
            </a:xfrm>
            <a:prstGeom prst="rect">
              <a:avLst/>
            </a:prstGeom>
            <a:noFill/>
          </p:spPr>
          <p:txBody>
            <a:bodyPr wrap="none" rtlCol="0">
              <a:spAutoFit/>
            </a:bodyPr>
            <a:lstStyle/>
            <a:p>
              <a:pPr algn="ctr"/>
              <a:r>
                <a:rPr lang="en-US" sz="1200" dirty="0"/>
                <a:t>Yes</a:t>
              </a:r>
            </a:p>
          </p:txBody>
        </p:sp>
        <p:cxnSp>
          <p:nvCxnSpPr>
            <p:cNvPr id="34" name="Connector: Elbow 33">
              <a:extLst>
                <a:ext uri="{FF2B5EF4-FFF2-40B4-BE49-F238E27FC236}">
                  <a16:creationId xmlns:a16="http://schemas.microsoft.com/office/drawing/2014/main" id="{2B5FA375-43C8-3F0E-107F-43E2470DD40E}"/>
                </a:ext>
              </a:extLst>
            </p:cNvPr>
            <p:cNvCxnSpPr>
              <a:cxnSpLocks/>
              <a:endCxn id="21" idx="3"/>
            </p:cNvCxnSpPr>
            <p:nvPr/>
          </p:nvCxnSpPr>
          <p:spPr>
            <a:xfrm rot="10800000" flipV="1">
              <a:off x="1727247" y="4965905"/>
              <a:ext cx="3537727" cy="775850"/>
            </a:xfrm>
            <a:prstGeom prst="bentConnector3">
              <a:avLst>
                <a:gd name="adj1" fmla="val 50000"/>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193EE55D-8588-0CB7-4AC5-A9E8F24DA8FF}"/>
                </a:ext>
              </a:extLst>
            </p:cNvPr>
            <p:cNvCxnSpPr>
              <a:cxnSpLocks/>
              <a:stCxn id="21" idx="0"/>
              <a:endCxn id="16" idx="4"/>
            </p:cNvCxnSpPr>
            <p:nvPr/>
          </p:nvCxnSpPr>
          <p:spPr>
            <a:xfrm flipV="1">
              <a:off x="1249086" y="5012189"/>
              <a:ext cx="2" cy="307725"/>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36" name="TextBox 35">
              <a:extLst>
                <a:ext uri="{FF2B5EF4-FFF2-40B4-BE49-F238E27FC236}">
                  <a16:creationId xmlns:a16="http://schemas.microsoft.com/office/drawing/2014/main" id="{252F5068-516A-7CE2-91A4-12192F1E17AA}"/>
                </a:ext>
              </a:extLst>
            </p:cNvPr>
            <p:cNvSpPr txBox="1"/>
            <p:nvPr/>
          </p:nvSpPr>
          <p:spPr>
            <a:xfrm>
              <a:off x="1255731" y="5127906"/>
              <a:ext cx="378630" cy="276999"/>
            </a:xfrm>
            <a:prstGeom prst="rect">
              <a:avLst/>
            </a:prstGeom>
            <a:noFill/>
          </p:spPr>
          <p:txBody>
            <a:bodyPr wrap="none" rtlCol="0">
              <a:spAutoFit/>
            </a:bodyPr>
            <a:lstStyle/>
            <a:p>
              <a:pPr algn="ctr"/>
              <a:r>
                <a:rPr lang="en-US" sz="1200" dirty="0"/>
                <a:t>No</a:t>
              </a:r>
            </a:p>
          </p:txBody>
        </p:sp>
        <p:cxnSp>
          <p:nvCxnSpPr>
            <p:cNvPr id="37" name="Connector: Elbow 36">
              <a:extLst>
                <a:ext uri="{FF2B5EF4-FFF2-40B4-BE49-F238E27FC236}">
                  <a16:creationId xmlns:a16="http://schemas.microsoft.com/office/drawing/2014/main" id="{693A4850-4A35-4690-3C5D-50C3D769AA0C}"/>
                </a:ext>
              </a:extLst>
            </p:cNvPr>
            <p:cNvCxnSpPr>
              <a:cxnSpLocks/>
              <a:stCxn id="21" idx="2"/>
              <a:endCxn id="17" idx="4"/>
            </p:cNvCxnSpPr>
            <p:nvPr/>
          </p:nvCxnSpPr>
          <p:spPr>
            <a:xfrm rot="5400000" flipH="1" flipV="1">
              <a:off x="5934279" y="1283130"/>
              <a:ext cx="195272" cy="9565658"/>
            </a:xfrm>
            <a:prstGeom prst="bentConnector3">
              <a:avLst>
                <a:gd name="adj1" fmla="val -111073"/>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38" name="TextBox 37">
              <a:extLst>
                <a:ext uri="{FF2B5EF4-FFF2-40B4-BE49-F238E27FC236}">
                  <a16:creationId xmlns:a16="http://schemas.microsoft.com/office/drawing/2014/main" id="{9FDE0578-0BC6-63D7-95E8-8E069C3C05A0}"/>
                </a:ext>
              </a:extLst>
            </p:cNvPr>
            <p:cNvSpPr txBox="1"/>
            <p:nvPr/>
          </p:nvSpPr>
          <p:spPr>
            <a:xfrm>
              <a:off x="1368144" y="6078603"/>
              <a:ext cx="414344" cy="276999"/>
            </a:xfrm>
            <a:prstGeom prst="rect">
              <a:avLst/>
            </a:prstGeom>
            <a:noFill/>
          </p:spPr>
          <p:txBody>
            <a:bodyPr wrap="none" rtlCol="0">
              <a:spAutoFit/>
            </a:bodyPr>
            <a:lstStyle/>
            <a:p>
              <a:pPr algn="ctr"/>
              <a:r>
                <a:rPr lang="en-US" sz="1200" dirty="0"/>
                <a:t>Yes</a:t>
              </a:r>
            </a:p>
          </p:txBody>
        </p:sp>
        <p:cxnSp>
          <p:nvCxnSpPr>
            <p:cNvPr id="39" name="Straight Arrow Connector 38">
              <a:extLst>
                <a:ext uri="{FF2B5EF4-FFF2-40B4-BE49-F238E27FC236}">
                  <a16:creationId xmlns:a16="http://schemas.microsoft.com/office/drawing/2014/main" id="{A94EC41A-8E00-DE99-FAFC-8C88EFF1A1D8}"/>
                </a:ext>
              </a:extLst>
            </p:cNvPr>
            <p:cNvCxnSpPr>
              <a:cxnSpLocks/>
              <a:stCxn id="17" idx="0"/>
              <a:endCxn id="18" idx="4"/>
            </p:cNvCxnSpPr>
            <p:nvPr/>
          </p:nvCxnSpPr>
          <p:spPr>
            <a:xfrm flipH="1" flipV="1">
              <a:off x="10805345" y="4340762"/>
              <a:ext cx="9399" cy="921665"/>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40" name="TextBox 39">
              <a:extLst>
                <a:ext uri="{FF2B5EF4-FFF2-40B4-BE49-F238E27FC236}">
                  <a16:creationId xmlns:a16="http://schemas.microsoft.com/office/drawing/2014/main" id="{72C32C5C-C324-0CE4-FF5D-7FBCFB89703E}"/>
                </a:ext>
              </a:extLst>
            </p:cNvPr>
            <p:cNvSpPr txBox="1"/>
            <p:nvPr/>
          </p:nvSpPr>
          <p:spPr>
            <a:xfrm>
              <a:off x="9991483" y="4965905"/>
              <a:ext cx="1457963" cy="262814"/>
            </a:xfrm>
            <a:prstGeom prst="rect">
              <a:avLst/>
            </a:prstGeom>
            <a:noFill/>
          </p:spPr>
          <p:txBody>
            <a:bodyPr wrap="none" rtlCol="0">
              <a:spAutoFit/>
            </a:bodyPr>
            <a:lstStyle/>
            <a:p>
              <a:pPr algn="ctr"/>
              <a:r>
                <a:rPr lang="en-US" sz="1200" dirty="0"/>
                <a:t>Adversarial training</a:t>
              </a:r>
            </a:p>
          </p:txBody>
        </p:sp>
        <p:cxnSp>
          <p:nvCxnSpPr>
            <p:cNvPr id="41" name="Straight Arrow Connector 40">
              <a:extLst>
                <a:ext uri="{FF2B5EF4-FFF2-40B4-BE49-F238E27FC236}">
                  <a16:creationId xmlns:a16="http://schemas.microsoft.com/office/drawing/2014/main" id="{D41FC8C0-EF0B-6CE2-421E-C4E49520F18A}"/>
                </a:ext>
              </a:extLst>
            </p:cNvPr>
            <p:cNvCxnSpPr>
              <a:cxnSpLocks/>
              <a:stCxn id="18" idx="0"/>
              <a:endCxn id="19" idx="2"/>
            </p:cNvCxnSpPr>
            <p:nvPr/>
          </p:nvCxnSpPr>
          <p:spPr>
            <a:xfrm flipV="1">
              <a:off x="10805345" y="1768877"/>
              <a:ext cx="0" cy="1346033"/>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grpSp>
      <p:cxnSp>
        <p:nvCxnSpPr>
          <p:cNvPr id="5" name="Connector: Elbow 4">
            <a:extLst>
              <a:ext uri="{FF2B5EF4-FFF2-40B4-BE49-F238E27FC236}">
                <a16:creationId xmlns:a16="http://schemas.microsoft.com/office/drawing/2014/main" id="{1C251B1A-2A28-FF65-39AC-C924DA77304C}"/>
              </a:ext>
            </a:extLst>
          </p:cNvPr>
          <p:cNvCxnSpPr>
            <a:cxnSpLocks/>
            <a:stCxn id="22" idx="3"/>
          </p:cNvCxnSpPr>
          <p:nvPr/>
        </p:nvCxnSpPr>
        <p:spPr>
          <a:xfrm>
            <a:off x="1606252" y="2307395"/>
            <a:ext cx="3743514" cy="2422260"/>
          </a:xfrm>
          <a:prstGeom prst="bentConnector3">
            <a:avLst>
              <a:gd name="adj1" fmla="val 50000"/>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9" name="Connector: Elbow 8">
            <a:extLst>
              <a:ext uri="{FF2B5EF4-FFF2-40B4-BE49-F238E27FC236}">
                <a16:creationId xmlns:a16="http://schemas.microsoft.com/office/drawing/2014/main" id="{E1124E85-B4A3-5011-CBC6-36344D12236D}"/>
              </a:ext>
            </a:extLst>
          </p:cNvPr>
          <p:cNvCxnSpPr>
            <a:cxnSpLocks/>
            <a:stCxn id="23" idx="3"/>
          </p:cNvCxnSpPr>
          <p:nvPr/>
        </p:nvCxnSpPr>
        <p:spPr>
          <a:xfrm>
            <a:off x="1575636" y="3449163"/>
            <a:ext cx="3690047" cy="1417127"/>
          </a:xfrm>
          <a:prstGeom prst="bentConnector3">
            <a:avLst>
              <a:gd name="adj1" fmla="val 50000"/>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97606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E34E8C69-48DF-3839-377D-12F4C47FA7E6}"/>
              </a:ext>
            </a:extLst>
          </p:cNvPr>
          <p:cNvSpPr txBox="1">
            <a:spLocks/>
          </p:cNvSpPr>
          <p:nvPr/>
        </p:nvSpPr>
        <p:spPr>
          <a:xfrm>
            <a:off x="623140" y="236078"/>
            <a:ext cx="5262653"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2000" dirty="0">
                <a:latin typeface="Cavolini" panose="03000502040302020204" pitchFamily="66" charset="0"/>
                <a:cs typeface="Cavolini" panose="03000502040302020204" pitchFamily="66" charset="0"/>
              </a:rPr>
              <a:t>Layer 1:  Perform Input Validation and Sanitization</a:t>
            </a:r>
          </a:p>
        </p:txBody>
      </p:sp>
      <p:sp>
        <p:nvSpPr>
          <p:cNvPr id="7" name="Rectangle 6">
            <a:extLst>
              <a:ext uri="{FF2B5EF4-FFF2-40B4-BE49-F238E27FC236}">
                <a16:creationId xmlns:a16="http://schemas.microsoft.com/office/drawing/2014/main" id="{11DB7C2C-D2C0-51DE-1E25-057427308CCD}"/>
              </a:ext>
            </a:extLst>
          </p:cNvPr>
          <p:cNvSpPr/>
          <p:nvPr/>
        </p:nvSpPr>
        <p:spPr>
          <a:xfrm>
            <a:off x="92404" y="191386"/>
            <a:ext cx="11837582" cy="6475228"/>
          </a:xfrm>
          <a:prstGeom prst="rect">
            <a:avLst/>
          </a:prstGeom>
          <a:noFill/>
          <a:ln>
            <a:solidFill>
              <a:srgbClr val="A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a:extLst>
              <a:ext uri="{FF2B5EF4-FFF2-40B4-BE49-F238E27FC236}">
                <a16:creationId xmlns:a16="http://schemas.microsoft.com/office/drawing/2014/main" id="{B4012A21-752B-5F99-FFE5-EBC2AF675DE0}"/>
              </a:ext>
            </a:extLst>
          </p:cNvPr>
          <p:cNvSpPr>
            <a:spLocks noGrp="1"/>
          </p:cNvSpPr>
          <p:nvPr>
            <p:ph type="sldNum" sz="quarter" idx="12"/>
          </p:nvPr>
        </p:nvSpPr>
        <p:spPr/>
        <p:txBody>
          <a:bodyPr/>
          <a:lstStyle/>
          <a:p>
            <a:fld id="{19CC1670-2E2E-471A-BC41-743023EB4128}" type="slidenum">
              <a:rPr lang="en-US" smtClean="0"/>
              <a:t>15</a:t>
            </a:fld>
            <a:endParaRPr lang="en-US" dirty="0"/>
          </a:p>
        </p:txBody>
      </p:sp>
      <p:graphicFrame>
        <p:nvGraphicFramePr>
          <p:cNvPr id="11" name="Content Placeholder 2">
            <a:extLst>
              <a:ext uri="{FF2B5EF4-FFF2-40B4-BE49-F238E27FC236}">
                <a16:creationId xmlns:a16="http://schemas.microsoft.com/office/drawing/2014/main" id="{48EE1EC6-B653-2915-A80D-AD037ECC6347}"/>
              </a:ext>
            </a:extLst>
          </p:cNvPr>
          <p:cNvGraphicFramePr>
            <a:graphicFrameLocks noGrp="1"/>
          </p:cNvGraphicFramePr>
          <p:nvPr>
            <p:ph idx="1"/>
            <p:extLst>
              <p:ext uri="{D42A27DB-BD31-4B8C-83A1-F6EECF244321}">
                <p14:modId xmlns:p14="http://schemas.microsoft.com/office/powerpoint/2010/main" val="1806116177"/>
              </p:ext>
            </p:extLst>
          </p:nvPr>
        </p:nvGraphicFramePr>
        <p:xfrm>
          <a:off x="623231" y="1318775"/>
          <a:ext cx="5262562" cy="38769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Content Placeholder 3">
            <a:extLst>
              <a:ext uri="{FF2B5EF4-FFF2-40B4-BE49-F238E27FC236}">
                <a16:creationId xmlns:a16="http://schemas.microsoft.com/office/drawing/2014/main" id="{274D6700-3111-CA38-9BA4-50E7BEAF5AE1}"/>
              </a:ext>
            </a:extLst>
          </p:cNvPr>
          <p:cNvSpPr txBox="1">
            <a:spLocks/>
          </p:cNvSpPr>
          <p:nvPr/>
        </p:nvSpPr>
        <p:spPr>
          <a:xfrm>
            <a:off x="6416529" y="236077"/>
            <a:ext cx="5262653"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2000" dirty="0">
                <a:latin typeface="Cavolini" panose="03000502040302020204" pitchFamily="66" charset="0"/>
                <a:cs typeface="Cavolini" panose="03000502040302020204" pitchFamily="66" charset="0"/>
              </a:rPr>
              <a:t>Layer 2:  Perform Anomaly, Outlier, and Drift Detection</a:t>
            </a:r>
          </a:p>
        </p:txBody>
      </p:sp>
      <p:graphicFrame>
        <p:nvGraphicFramePr>
          <p:cNvPr id="14" name="Content Placeholder 2">
            <a:extLst>
              <a:ext uri="{FF2B5EF4-FFF2-40B4-BE49-F238E27FC236}">
                <a16:creationId xmlns:a16="http://schemas.microsoft.com/office/drawing/2014/main" id="{1A8164FB-A486-387C-BE79-D23B8187BB6B}"/>
              </a:ext>
            </a:extLst>
          </p:cNvPr>
          <p:cNvGraphicFramePr>
            <a:graphicFrameLocks/>
          </p:cNvGraphicFramePr>
          <p:nvPr>
            <p:extLst>
              <p:ext uri="{D42A27DB-BD31-4B8C-83A1-F6EECF244321}">
                <p14:modId xmlns:p14="http://schemas.microsoft.com/office/powerpoint/2010/main" val="4106645630"/>
              </p:ext>
            </p:extLst>
          </p:nvPr>
        </p:nvGraphicFramePr>
        <p:xfrm>
          <a:off x="6416529" y="1318774"/>
          <a:ext cx="5262562" cy="479583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5" name="Content Placeholder 2">
            <a:extLst>
              <a:ext uri="{FF2B5EF4-FFF2-40B4-BE49-F238E27FC236}">
                <a16:creationId xmlns:a16="http://schemas.microsoft.com/office/drawing/2014/main" id="{1FFD648D-A256-8F56-9792-8C68C4A4AE3E}"/>
              </a:ext>
            </a:extLst>
          </p:cNvPr>
          <p:cNvSpPr txBox="1">
            <a:spLocks/>
          </p:cNvSpPr>
          <p:nvPr/>
        </p:nvSpPr>
        <p:spPr>
          <a:xfrm>
            <a:off x="6416529" y="1540671"/>
            <a:ext cx="5262562" cy="3328596"/>
          </a:xfrm>
          <a:prstGeom prst="rect">
            <a:avLst/>
          </a:prstGeom>
          <a:effectLst>
            <a:glow rad="101600">
              <a:schemeClr val="accent5">
                <a:satMod val="175000"/>
                <a:alpha val="40000"/>
              </a:schemeClr>
            </a:glow>
          </a:effectLst>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dirty="0"/>
              <a:t>Develop methods, algorithms, and tests for anomaly, outlier, and drift detection</a:t>
            </a:r>
          </a:p>
          <a:p>
            <a:r>
              <a:rPr lang="en-US" sz="2200" dirty="0"/>
              <a:t>Regularly attest specific data elements by comparing them against the source of that data element (or against historical values) and highlight discrepancies </a:t>
            </a:r>
          </a:p>
          <a:p>
            <a:r>
              <a:rPr lang="en-US" sz="2200" dirty="0"/>
              <a:t>Perform a forensic analysis if anomalies are detected</a:t>
            </a:r>
          </a:p>
        </p:txBody>
      </p:sp>
      <p:sp>
        <p:nvSpPr>
          <p:cNvPr id="19" name="TextBox 18">
            <a:extLst>
              <a:ext uri="{FF2B5EF4-FFF2-40B4-BE49-F238E27FC236}">
                <a16:creationId xmlns:a16="http://schemas.microsoft.com/office/drawing/2014/main" id="{31FBF1FF-1D3A-0400-4312-DD0AFFB0A709}"/>
              </a:ext>
            </a:extLst>
          </p:cNvPr>
          <p:cNvSpPr txBox="1"/>
          <p:nvPr/>
        </p:nvSpPr>
        <p:spPr>
          <a:xfrm>
            <a:off x="2426720" y="5469481"/>
            <a:ext cx="2275869" cy="923330"/>
          </a:xfrm>
          <a:prstGeom prst="rect">
            <a:avLst/>
          </a:prstGeom>
          <a:noFill/>
        </p:spPr>
        <p:txBody>
          <a:bodyPr wrap="square">
            <a:spAutoFit/>
          </a:bodyPr>
          <a:lstStyle/>
          <a:p>
            <a:pPr algn="ctr"/>
            <a:r>
              <a:rPr lang="en-US" b="1" dirty="0">
                <a:solidFill>
                  <a:schemeClr val="bg1"/>
                </a:solidFill>
              </a:rPr>
              <a:t>ETL Tools do not detect Poisoned or Injected at</a:t>
            </a:r>
          </a:p>
        </p:txBody>
      </p:sp>
      <p:sp>
        <p:nvSpPr>
          <p:cNvPr id="21" name="Explosion: 8 Points 20">
            <a:extLst>
              <a:ext uri="{FF2B5EF4-FFF2-40B4-BE49-F238E27FC236}">
                <a16:creationId xmlns:a16="http://schemas.microsoft.com/office/drawing/2014/main" id="{9127E978-E84A-477B-CB07-C67EAA94737B}"/>
              </a:ext>
            </a:extLst>
          </p:cNvPr>
          <p:cNvSpPr/>
          <p:nvPr/>
        </p:nvSpPr>
        <p:spPr>
          <a:xfrm>
            <a:off x="1614852" y="4829716"/>
            <a:ext cx="3279228" cy="1611894"/>
          </a:xfrm>
          <a:prstGeom prst="irregularSeal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t>Extract, transform, and load tools do not detect poisoned or injected data</a:t>
            </a:r>
          </a:p>
        </p:txBody>
      </p:sp>
      <p:sp>
        <p:nvSpPr>
          <p:cNvPr id="22" name="Explosion: 8 Points 21">
            <a:extLst>
              <a:ext uri="{FF2B5EF4-FFF2-40B4-BE49-F238E27FC236}">
                <a16:creationId xmlns:a16="http://schemas.microsoft.com/office/drawing/2014/main" id="{338B881A-4137-F64D-A6B5-09D2D9A85BD1}"/>
              </a:ext>
            </a:extLst>
          </p:cNvPr>
          <p:cNvSpPr/>
          <p:nvPr/>
        </p:nvSpPr>
        <p:spPr>
          <a:xfrm>
            <a:off x="7238726" y="4882635"/>
            <a:ext cx="3618168" cy="1558975"/>
          </a:xfrm>
          <a:prstGeom prst="irregularSeal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t>Data drift detection needs robust ML solutions</a:t>
            </a:r>
          </a:p>
        </p:txBody>
      </p:sp>
    </p:spTree>
    <p:extLst>
      <p:ext uri="{BB962C8B-B14F-4D97-AF65-F5344CB8AC3E}">
        <p14:creationId xmlns:p14="http://schemas.microsoft.com/office/powerpoint/2010/main" val="34577039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E34E8C69-48DF-3839-377D-12F4C47FA7E6}"/>
              </a:ext>
            </a:extLst>
          </p:cNvPr>
          <p:cNvSpPr txBox="1">
            <a:spLocks/>
          </p:cNvSpPr>
          <p:nvPr/>
        </p:nvSpPr>
        <p:spPr>
          <a:xfrm>
            <a:off x="623140" y="236078"/>
            <a:ext cx="5262653"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2000" dirty="0">
                <a:latin typeface="Cavolini" panose="03000502040302020204" pitchFamily="66" charset="0"/>
                <a:cs typeface="Cavolini" panose="03000502040302020204" pitchFamily="66" charset="0"/>
              </a:rPr>
              <a:t>Layer 3:  Perform Robustness Testing Through Adversarial Training</a:t>
            </a:r>
          </a:p>
        </p:txBody>
      </p:sp>
      <p:sp>
        <p:nvSpPr>
          <p:cNvPr id="7" name="Rectangle 6">
            <a:extLst>
              <a:ext uri="{FF2B5EF4-FFF2-40B4-BE49-F238E27FC236}">
                <a16:creationId xmlns:a16="http://schemas.microsoft.com/office/drawing/2014/main" id="{11DB7C2C-D2C0-51DE-1E25-057427308CCD}"/>
              </a:ext>
            </a:extLst>
          </p:cNvPr>
          <p:cNvSpPr/>
          <p:nvPr/>
        </p:nvSpPr>
        <p:spPr>
          <a:xfrm>
            <a:off x="92404" y="191386"/>
            <a:ext cx="11837582" cy="6475228"/>
          </a:xfrm>
          <a:prstGeom prst="rect">
            <a:avLst/>
          </a:prstGeom>
          <a:noFill/>
          <a:ln>
            <a:solidFill>
              <a:srgbClr val="A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a:extLst>
              <a:ext uri="{FF2B5EF4-FFF2-40B4-BE49-F238E27FC236}">
                <a16:creationId xmlns:a16="http://schemas.microsoft.com/office/drawing/2014/main" id="{B4012A21-752B-5F99-FFE5-EBC2AF675DE0}"/>
              </a:ext>
            </a:extLst>
          </p:cNvPr>
          <p:cNvSpPr>
            <a:spLocks noGrp="1"/>
          </p:cNvSpPr>
          <p:nvPr>
            <p:ph type="sldNum" sz="quarter" idx="12"/>
          </p:nvPr>
        </p:nvSpPr>
        <p:spPr/>
        <p:txBody>
          <a:bodyPr/>
          <a:lstStyle/>
          <a:p>
            <a:fld id="{19CC1670-2E2E-471A-BC41-743023EB4128}" type="slidenum">
              <a:rPr lang="en-US" smtClean="0"/>
              <a:t>16</a:t>
            </a:fld>
            <a:endParaRPr lang="en-US" dirty="0"/>
          </a:p>
        </p:txBody>
      </p:sp>
      <p:sp>
        <p:nvSpPr>
          <p:cNvPr id="13" name="Content Placeholder 3">
            <a:extLst>
              <a:ext uri="{FF2B5EF4-FFF2-40B4-BE49-F238E27FC236}">
                <a16:creationId xmlns:a16="http://schemas.microsoft.com/office/drawing/2014/main" id="{274D6700-3111-CA38-9BA4-50E7BEAF5AE1}"/>
              </a:ext>
            </a:extLst>
          </p:cNvPr>
          <p:cNvSpPr txBox="1">
            <a:spLocks/>
          </p:cNvSpPr>
          <p:nvPr/>
        </p:nvSpPr>
        <p:spPr>
          <a:xfrm>
            <a:off x="6416529" y="236077"/>
            <a:ext cx="5262653"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2000" dirty="0">
                <a:latin typeface="Cavolini" panose="03000502040302020204" pitchFamily="66" charset="0"/>
                <a:cs typeface="Cavolini" panose="03000502040302020204" pitchFamily="66" charset="0"/>
              </a:rPr>
              <a:t>Layer 4:  Perform Model and Data Integrity Checks</a:t>
            </a:r>
          </a:p>
        </p:txBody>
      </p:sp>
      <p:graphicFrame>
        <p:nvGraphicFramePr>
          <p:cNvPr id="14" name="Content Placeholder 2">
            <a:extLst>
              <a:ext uri="{FF2B5EF4-FFF2-40B4-BE49-F238E27FC236}">
                <a16:creationId xmlns:a16="http://schemas.microsoft.com/office/drawing/2014/main" id="{1A8164FB-A486-387C-BE79-D23B8187BB6B}"/>
              </a:ext>
            </a:extLst>
          </p:cNvPr>
          <p:cNvGraphicFramePr>
            <a:graphicFrameLocks/>
          </p:cNvGraphicFramePr>
          <p:nvPr>
            <p:extLst>
              <p:ext uri="{D42A27DB-BD31-4B8C-83A1-F6EECF244321}">
                <p14:modId xmlns:p14="http://schemas.microsoft.com/office/powerpoint/2010/main" val="3437967971"/>
              </p:ext>
            </p:extLst>
          </p:nvPr>
        </p:nvGraphicFramePr>
        <p:xfrm>
          <a:off x="6416529" y="1318775"/>
          <a:ext cx="5262562" cy="26888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Content Placeholder 2">
            <a:extLst>
              <a:ext uri="{FF2B5EF4-FFF2-40B4-BE49-F238E27FC236}">
                <a16:creationId xmlns:a16="http://schemas.microsoft.com/office/drawing/2014/main" id="{1FFD648D-A256-8F56-9792-8C68C4A4AE3E}"/>
              </a:ext>
            </a:extLst>
          </p:cNvPr>
          <p:cNvSpPr txBox="1">
            <a:spLocks/>
          </p:cNvSpPr>
          <p:nvPr/>
        </p:nvSpPr>
        <p:spPr>
          <a:xfrm>
            <a:off x="6416529" y="1867082"/>
            <a:ext cx="5262562" cy="36721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Perform regularly scheduled data integrity checks</a:t>
            </a:r>
          </a:p>
          <a:p>
            <a:r>
              <a:rPr lang="en-US" sz="2400" dirty="0"/>
              <a:t>Perform </a:t>
            </a:r>
            <a:r>
              <a:rPr lang="en-US" sz="2400" b="1" u="sng" dirty="0"/>
              <a:t>continuous audits </a:t>
            </a:r>
            <a:r>
              <a:rPr lang="en-US" sz="2400" dirty="0"/>
              <a:t>of failures and reintroduce corrections in the verification</a:t>
            </a:r>
          </a:p>
        </p:txBody>
      </p:sp>
      <p:graphicFrame>
        <p:nvGraphicFramePr>
          <p:cNvPr id="5" name="Content Placeholder 4">
            <a:extLst>
              <a:ext uri="{FF2B5EF4-FFF2-40B4-BE49-F238E27FC236}">
                <a16:creationId xmlns:a16="http://schemas.microsoft.com/office/drawing/2014/main" id="{AD16FCA6-534B-F316-33EC-4858ACCB9996}"/>
              </a:ext>
            </a:extLst>
          </p:cNvPr>
          <p:cNvGraphicFramePr>
            <a:graphicFrameLocks noGrp="1"/>
          </p:cNvGraphicFramePr>
          <p:nvPr>
            <p:ph idx="1"/>
            <p:extLst>
              <p:ext uri="{D42A27DB-BD31-4B8C-83A1-F6EECF244321}">
                <p14:modId xmlns:p14="http://schemas.microsoft.com/office/powerpoint/2010/main" val="2453603897"/>
              </p:ext>
            </p:extLst>
          </p:nvPr>
        </p:nvGraphicFramePr>
        <p:xfrm>
          <a:off x="838200" y="1825625"/>
          <a:ext cx="5047593" cy="329291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0" name="Diagram 9">
            <a:extLst>
              <a:ext uri="{FF2B5EF4-FFF2-40B4-BE49-F238E27FC236}">
                <a16:creationId xmlns:a16="http://schemas.microsoft.com/office/drawing/2014/main" id="{F0E66EC3-85C1-FE2B-618C-5887AB536064}"/>
              </a:ext>
            </a:extLst>
          </p:cNvPr>
          <p:cNvGraphicFramePr/>
          <p:nvPr>
            <p:extLst>
              <p:ext uri="{D42A27DB-BD31-4B8C-83A1-F6EECF244321}">
                <p14:modId xmlns:p14="http://schemas.microsoft.com/office/powerpoint/2010/main" val="2396026823"/>
              </p:ext>
            </p:extLst>
          </p:nvPr>
        </p:nvGraphicFramePr>
        <p:xfrm>
          <a:off x="623140" y="1439643"/>
          <a:ext cx="5262563" cy="4795837"/>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9" name="Explosion: 8 Points 8">
            <a:extLst>
              <a:ext uri="{FF2B5EF4-FFF2-40B4-BE49-F238E27FC236}">
                <a16:creationId xmlns:a16="http://schemas.microsoft.com/office/drawing/2014/main" id="{7E8B33EF-A311-D044-6C75-F3FABADB8FE2}"/>
              </a:ext>
            </a:extLst>
          </p:cNvPr>
          <p:cNvSpPr/>
          <p:nvPr/>
        </p:nvSpPr>
        <p:spPr>
          <a:xfrm>
            <a:off x="6768662" y="4207434"/>
            <a:ext cx="3918762" cy="1880099"/>
          </a:xfrm>
          <a:prstGeom prst="irregularSeal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t>Training of AI systems against  adversarial elements is key</a:t>
            </a:r>
          </a:p>
        </p:txBody>
      </p:sp>
    </p:spTree>
    <p:extLst>
      <p:ext uri="{BB962C8B-B14F-4D97-AF65-F5344CB8AC3E}">
        <p14:creationId xmlns:p14="http://schemas.microsoft.com/office/powerpoint/2010/main" val="2521395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E34E8C69-48DF-3839-377D-12F4C47FA7E6}"/>
              </a:ext>
            </a:extLst>
          </p:cNvPr>
          <p:cNvSpPr txBox="1">
            <a:spLocks/>
          </p:cNvSpPr>
          <p:nvPr/>
        </p:nvSpPr>
        <p:spPr>
          <a:xfrm>
            <a:off x="623140" y="236078"/>
            <a:ext cx="5262653"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2000" dirty="0">
                <a:latin typeface="Cavolini" panose="03000502040302020204" pitchFamily="66" charset="0"/>
                <a:cs typeface="Cavolini" panose="03000502040302020204" pitchFamily="66" charset="0"/>
              </a:rPr>
              <a:t>Layer 5:  Perform Response and Recovery</a:t>
            </a:r>
          </a:p>
        </p:txBody>
      </p:sp>
      <p:sp>
        <p:nvSpPr>
          <p:cNvPr id="7" name="Rectangle 6">
            <a:extLst>
              <a:ext uri="{FF2B5EF4-FFF2-40B4-BE49-F238E27FC236}">
                <a16:creationId xmlns:a16="http://schemas.microsoft.com/office/drawing/2014/main" id="{11DB7C2C-D2C0-51DE-1E25-057427308CCD}"/>
              </a:ext>
            </a:extLst>
          </p:cNvPr>
          <p:cNvSpPr/>
          <p:nvPr/>
        </p:nvSpPr>
        <p:spPr>
          <a:xfrm>
            <a:off x="92404" y="191386"/>
            <a:ext cx="11837582" cy="6475228"/>
          </a:xfrm>
          <a:prstGeom prst="rect">
            <a:avLst/>
          </a:prstGeom>
          <a:noFill/>
          <a:ln>
            <a:solidFill>
              <a:srgbClr val="A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a:extLst>
              <a:ext uri="{FF2B5EF4-FFF2-40B4-BE49-F238E27FC236}">
                <a16:creationId xmlns:a16="http://schemas.microsoft.com/office/drawing/2014/main" id="{B4012A21-752B-5F99-FFE5-EBC2AF675DE0}"/>
              </a:ext>
            </a:extLst>
          </p:cNvPr>
          <p:cNvSpPr>
            <a:spLocks noGrp="1"/>
          </p:cNvSpPr>
          <p:nvPr>
            <p:ph type="sldNum" sz="quarter" idx="12"/>
          </p:nvPr>
        </p:nvSpPr>
        <p:spPr/>
        <p:txBody>
          <a:bodyPr/>
          <a:lstStyle/>
          <a:p>
            <a:fld id="{19CC1670-2E2E-471A-BC41-743023EB4128}" type="slidenum">
              <a:rPr lang="en-US" smtClean="0"/>
              <a:t>17</a:t>
            </a:fld>
            <a:endParaRPr lang="en-US" dirty="0"/>
          </a:p>
        </p:txBody>
      </p:sp>
      <p:sp>
        <p:nvSpPr>
          <p:cNvPr id="13" name="Content Placeholder 3">
            <a:extLst>
              <a:ext uri="{FF2B5EF4-FFF2-40B4-BE49-F238E27FC236}">
                <a16:creationId xmlns:a16="http://schemas.microsoft.com/office/drawing/2014/main" id="{274D6700-3111-CA38-9BA4-50E7BEAF5AE1}"/>
              </a:ext>
            </a:extLst>
          </p:cNvPr>
          <p:cNvSpPr txBox="1">
            <a:spLocks/>
          </p:cNvSpPr>
          <p:nvPr/>
        </p:nvSpPr>
        <p:spPr>
          <a:xfrm>
            <a:off x="6416529" y="236077"/>
            <a:ext cx="5262653"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2000" dirty="0">
                <a:latin typeface="Cavolini" panose="03000502040302020204" pitchFamily="66" charset="0"/>
                <a:cs typeface="Cavolini" panose="03000502040302020204" pitchFamily="66" charset="0"/>
              </a:rPr>
              <a:t>Layer 6:  Perform Continuous Monitoring and Updating</a:t>
            </a:r>
          </a:p>
        </p:txBody>
      </p:sp>
      <p:graphicFrame>
        <p:nvGraphicFramePr>
          <p:cNvPr id="14" name="Content Placeholder 2">
            <a:extLst>
              <a:ext uri="{FF2B5EF4-FFF2-40B4-BE49-F238E27FC236}">
                <a16:creationId xmlns:a16="http://schemas.microsoft.com/office/drawing/2014/main" id="{1A8164FB-A486-387C-BE79-D23B8187BB6B}"/>
              </a:ext>
            </a:extLst>
          </p:cNvPr>
          <p:cNvGraphicFramePr>
            <a:graphicFrameLocks/>
          </p:cNvGraphicFramePr>
          <p:nvPr>
            <p:extLst>
              <p:ext uri="{D42A27DB-BD31-4B8C-83A1-F6EECF244321}">
                <p14:modId xmlns:p14="http://schemas.microsoft.com/office/powerpoint/2010/main" val="373282787"/>
              </p:ext>
            </p:extLst>
          </p:nvPr>
        </p:nvGraphicFramePr>
        <p:xfrm>
          <a:off x="6416529" y="1318775"/>
          <a:ext cx="5262562" cy="41120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a:extLst>
              <a:ext uri="{FF2B5EF4-FFF2-40B4-BE49-F238E27FC236}">
                <a16:creationId xmlns:a16="http://schemas.microsoft.com/office/drawing/2014/main" id="{AD16FCA6-534B-F316-33EC-4858ACCB9996}"/>
              </a:ext>
            </a:extLst>
          </p:cNvPr>
          <p:cNvGraphicFramePr>
            <a:graphicFrameLocks noGrp="1"/>
          </p:cNvGraphicFramePr>
          <p:nvPr>
            <p:ph idx="1"/>
          </p:nvPr>
        </p:nvGraphicFramePr>
        <p:xfrm>
          <a:off x="838200" y="1825625"/>
          <a:ext cx="5047593" cy="329291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 name="Content Placeholder 2">
            <a:extLst>
              <a:ext uri="{FF2B5EF4-FFF2-40B4-BE49-F238E27FC236}">
                <a16:creationId xmlns:a16="http://schemas.microsoft.com/office/drawing/2014/main" id="{63980FFA-8E46-C267-D50E-4A652C709EE3}"/>
              </a:ext>
            </a:extLst>
          </p:cNvPr>
          <p:cNvSpPr txBox="1">
            <a:spLocks/>
          </p:cNvSpPr>
          <p:nvPr/>
        </p:nvSpPr>
        <p:spPr>
          <a:xfrm>
            <a:off x="623141" y="1318775"/>
            <a:ext cx="5262562" cy="4112007"/>
          </a:xfrm>
          <a:prstGeom prst="rect">
            <a:avLst/>
          </a:prstGeom>
          <a:effectLst>
            <a:glow rad="101600">
              <a:schemeClr val="accent5">
                <a:satMod val="175000"/>
                <a:alpha val="40000"/>
              </a:schemeClr>
            </a:glow>
          </a:effectLst>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Identify predefined response protocols:</a:t>
            </a:r>
          </a:p>
          <a:p>
            <a:pPr lvl="1"/>
            <a:r>
              <a:rPr lang="en-US" dirty="0"/>
              <a:t>Isolate the affected parts of the system</a:t>
            </a:r>
          </a:p>
          <a:p>
            <a:pPr lvl="1"/>
            <a:r>
              <a:rPr lang="en-US" dirty="0"/>
              <a:t>Switch to manual operations or backup systems if necessary</a:t>
            </a:r>
          </a:p>
          <a:p>
            <a:endParaRPr lang="en-US" sz="2400" dirty="0"/>
          </a:p>
          <a:p>
            <a:endParaRPr lang="en-US" sz="2400" dirty="0"/>
          </a:p>
        </p:txBody>
      </p:sp>
      <p:sp>
        <p:nvSpPr>
          <p:cNvPr id="3" name="Content Placeholder 2">
            <a:extLst>
              <a:ext uri="{FF2B5EF4-FFF2-40B4-BE49-F238E27FC236}">
                <a16:creationId xmlns:a16="http://schemas.microsoft.com/office/drawing/2014/main" id="{D31B115F-DAA7-CCAC-7AB0-06F1B4274625}"/>
              </a:ext>
            </a:extLst>
          </p:cNvPr>
          <p:cNvSpPr txBox="1">
            <a:spLocks/>
          </p:cNvSpPr>
          <p:nvPr/>
        </p:nvSpPr>
        <p:spPr>
          <a:xfrm>
            <a:off x="6416439" y="1665506"/>
            <a:ext cx="4646905" cy="3613149"/>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Develop methods for continuous system monitoring</a:t>
            </a:r>
          </a:p>
          <a:p>
            <a:r>
              <a:rPr lang="en-US" sz="2400" dirty="0"/>
              <a:t>Perform audits to identify system bias</a:t>
            </a:r>
          </a:p>
          <a:p>
            <a:endParaRPr lang="en-US" sz="2400" dirty="0"/>
          </a:p>
          <a:p>
            <a:endParaRPr lang="en-US" sz="2400" dirty="0"/>
          </a:p>
        </p:txBody>
      </p:sp>
      <p:sp>
        <p:nvSpPr>
          <p:cNvPr id="10" name="Explosion: 8 Points 9">
            <a:extLst>
              <a:ext uri="{FF2B5EF4-FFF2-40B4-BE49-F238E27FC236}">
                <a16:creationId xmlns:a16="http://schemas.microsoft.com/office/drawing/2014/main" id="{1C5052C3-86E8-C372-C24D-62F7A5FA5C76}"/>
              </a:ext>
            </a:extLst>
          </p:cNvPr>
          <p:cNvSpPr/>
          <p:nvPr/>
        </p:nvSpPr>
        <p:spPr>
          <a:xfrm>
            <a:off x="7065170" y="4062529"/>
            <a:ext cx="4357687" cy="2559394"/>
          </a:xfrm>
          <a:prstGeom prst="irregularSeal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Lack of capable commercial-off-the-shelf solutions for AI pipeline monitoring</a:t>
            </a:r>
          </a:p>
        </p:txBody>
      </p:sp>
    </p:spTree>
    <p:extLst>
      <p:ext uri="{BB962C8B-B14F-4D97-AF65-F5344CB8AC3E}">
        <p14:creationId xmlns:p14="http://schemas.microsoft.com/office/powerpoint/2010/main" val="2290062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E34E8C69-48DF-3839-377D-12F4C47FA7E6}"/>
              </a:ext>
            </a:extLst>
          </p:cNvPr>
          <p:cNvSpPr txBox="1">
            <a:spLocks/>
          </p:cNvSpPr>
          <p:nvPr/>
        </p:nvSpPr>
        <p:spPr>
          <a:xfrm>
            <a:off x="623140" y="380054"/>
            <a:ext cx="10945719"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3600" dirty="0">
                <a:solidFill>
                  <a:schemeClr val="bg1"/>
                </a:solidFill>
                <a:latin typeface="Cavolini" panose="03000502040302020204" pitchFamily="66" charset="0"/>
                <a:cs typeface="Cavolini" panose="03000502040302020204" pitchFamily="66" charset="0"/>
              </a:rPr>
              <a:t>Sample approach to address identity theft initiated by adversarial AI</a:t>
            </a:r>
            <a:endParaRPr lang="en-US" sz="1200" dirty="0">
              <a:solidFill>
                <a:schemeClr val="bg1"/>
              </a:solidFill>
              <a:latin typeface="Cavolini" panose="03000502040302020204" pitchFamily="66" charset="0"/>
              <a:cs typeface="Cavolini" panose="03000502040302020204" pitchFamily="66" charset="0"/>
            </a:endParaRPr>
          </a:p>
        </p:txBody>
      </p:sp>
      <p:sp>
        <p:nvSpPr>
          <p:cNvPr id="7" name="Rectangle 6">
            <a:extLst>
              <a:ext uri="{FF2B5EF4-FFF2-40B4-BE49-F238E27FC236}">
                <a16:creationId xmlns:a16="http://schemas.microsoft.com/office/drawing/2014/main" id="{11DB7C2C-D2C0-51DE-1E25-057427308CCD}"/>
              </a:ext>
            </a:extLst>
          </p:cNvPr>
          <p:cNvSpPr/>
          <p:nvPr/>
        </p:nvSpPr>
        <p:spPr>
          <a:xfrm>
            <a:off x="92404" y="191386"/>
            <a:ext cx="11837582" cy="6475228"/>
          </a:xfrm>
          <a:prstGeom prst="rect">
            <a:avLst/>
          </a:prstGeom>
          <a:noFill/>
          <a:ln>
            <a:solidFill>
              <a:srgbClr val="A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a:extLst>
              <a:ext uri="{FF2B5EF4-FFF2-40B4-BE49-F238E27FC236}">
                <a16:creationId xmlns:a16="http://schemas.microsoft.com/office/drawing/2014/main" id="{B4012A21-752B-5F99-FFE5-EBC2AF675DE0}"/>
              </a:ext>
            </a:extLst>
          </p:cNvPr>
          <p:cNvSpPr>
            <a:spLocks noGrp="1"/>
          </p:cNvSpPr>
          <p:nvPr>
            <p:ph type="sldNum" sz="quarter" idx="12"/>
          </p:nvPr>
        </p:nvSpPr>
        <p:spPr/>
        <p:txBody>
          <a:bodyPr/>
          <a:lstStyle/>
          <a:p>
            <a:fld id="{19CC1670-2E2E-471A-BC41-743023EB4128}" type="slidenum">
              <a:rPr lang="en-US" smtClean="0"/>
              <a:t>18</a:t>
            </a:fld>
            <a:endParaRPr lang="en-US" dirty="0"/>
          </a:p>
        </p:txBody>
      </p:sp>
      <p:sp>
        <p:nvSpPr>
          <p:cNvPr id="5" name="Content Placeholder 2">
            <a:extLst>
              <a:ext uri="{FF2B5EF4-FFF2-40B4-BE49-F238E27FC236}">
                <a16:creationId xmlns:a16="http://schemas.microsoft.com/office/drawing/2014/main" id="{0244DD98-4133-1172-6EB9-3089B60CA784}"/>
              </a:ext>
            </a:extLst>
          </p:cNvPr>
          <p:cNvSpPr>
            <a:spLocks noGrp="1"/>
          </p:cNvSpPr>
          <p:nvPr>
            <p:ph idx="1"/>
          </p:nvPr>
        </p:nvSpPr>
        <p:spPr>
          <a:xfrm>
            <a:off x="623140" y="1505582"/>
            <a:ext cx="10945719" cy="4972364"/>
          </a:xfrm>
        </p:spPr>
        <p:txBody>
          <a:bodyPr/>
          <a:lstStyle/>
          <a:p>
            <a:pPr marL="0" indent="0">
              <a:buNone/>
            </a:pPr>
            <a:r>
              <a:rPr lang="en-US" dirty="0"/>
              <a:t>Organizations are increasingly relying on passwordless and phishing-resistant factors to allow access to assets. </a:t>
            </a:r>
          </a:p>
          <a:p>
            <a:pPr marL="0" indent="0">
              <a:buNone/>
            </a:pPr>
            <a:endParaRPr lang="en-US" dirty="0"/>
          </a:p>
          <a:p>
            <a:pPr marL="0" indent="0">
              <a:buNone/>
            </a:pPr>
            <a:endParaRPr lang="en-US" dirty="0"/>
          </a:p>
          <a:p>
            <a:pPr lvl="1"/>
            <a:endParaRPr lang="en-US" sz="2800" dirty="0"/>
          </a:p>
        </p:txBody>
      </p:sp>
      <p:graphicFrame>
        <p:nvGraphicFramePr>
          <p:cNvPr id="2" name="Table 1">
            <a:extLst>
              <a:ext uri="{FF2B5EF4-FFF2-40B4-BE49-F238E27FC236}">
                <a16:creationId xmlns:a16="http://schemas.microsoft.com/office/drawing/2014/main" id="{3EECBDCD-F8EA-69C6-0752-764B7EBF74A2}"/>
              </a:ext>
            </a:extLst>
          </p:cNvPr>
          <p:cNvGraphicFramePr>
            <a:graphicFrameLocks noGrp="1"/>
          </p:cNvGraphicFramePr>
          <p:nvPr>
            <p:extLst>
              <p:ext uri="{D42A27DB-BD31-4B8C-83A1-F6EECF244321}">
                <p14:modId xmlns:p14="http://schemas.microsoft.com/office/powerpoint/2010/main" val="3841120776"/>
              </p:ext>
            </p:extLst>
          </p:nvPr>
        </p:nvGraphicFramePr>
        <p:xfrm>
          <a:off x="623138" y="2485066"/>
          <a:ext cx="10945719" cy="3992880"/>
        </p:xfrm>
        <a:graphic>
          <a:graphicData uri="http://schemas.openxmlformats.org/drawingml/2006/table">
            <a:tbl>
              <a:tblPr firstRow="1" bandRow="1">
                <a:tableStyleId>{5C22544A-7EE6-4342-B048-85BDC9FD1C3A}</a:tableStyleId>
              </a:tblPr>
              <a:tblGrid>
                <a:gridCol w="5472861">
                  <a:extLst>
                    <a:ext uri="{9D8B030D-6E8A-4147-A177-3AD203B41FA5}">
                      <a16:colId xmlns:a16="http://schemas.microsoft.com/office/drawing/2014/main" val="97825218"/>
                    </a:ext>
                  </a:extLst>
                </a:gridCol>
                <a:gridCol w="5472858">
                  <a:extLst>
                    <a:ext uri="{9D8B030D-6E8A-4147-A177-3AD203B41FA5}">
                      <a16:colId xmlns:a16="http://schemas.microsoft.com/office/drawing/2014/main" val="2575719913"/>
                    </a:ext>
                  </a:extLst>
                </a:gridCol>
              </a:tblGrid>
              <a:tr h="270699">
                <a:tc>
                  <a:txBody>
                    <a:bodyPr/>
                    <a:lstStyle/>
                    <a:p>
                      <a:pPr algn="ctr"/>
                      <a:r>
                        <a:rPr lang="en-US" dirty="0"/>
                        <a:t>Adversarial AI actions</a:t>
                      </a:r>
                    </a:p>
                  </a:txBody>
                  <a:tcPr/>
                </a:tc>
                <a:tc>
                  <a:txBody>
                    <a:bodyPr/>
                    <a:lstStyle/>
                    <a:p>
                      <a:pPr algn="ctr"/>
                      <a:r>
                        <a:rPr lang="en-US" dirty="0"/>
                        <a:t>Preventive or remedial actions</a:t>
                      </a:r>
                    </a:p>
                  </a:txBody>
                  <a:tcPr/>
                </a:tc>
                <a:extLst>
                  <a:ext uri="{0D108BD9-81ED-4DB2-BD59-A6C34878D82A}">
                    <a16:rowId xmlns:a16="http://schemas.microsoft.com/office/drawing/2014/main" val="4135832731"/>
                  </a:ext>
                </a:extLst>
              </a:tr>
              <a:tr h="370840">
                <a:tc>
                  <a:txBody>
                    <a:bodyPr/>
                    <a:lstStyle/>
                    <a:p>
                      <a:pPr algn="l"/>
                      <a:r>
                        <a:rPr lang="en-US" sz="2000" dirty="0"/>
                        <a:t>Easily outsmart CAPTCHA checks for robots, including more intelligent checks such as mathematical questions, moving pointers, etc. </a:t>
                      </a:r>
                    </a:p>
                  </a:txBody>
                  <a:tcPr/>
                </a:tc>
                <a:tc>
                  <a:txBody>
                    <a:bodyPr/>
                    <a:lstStyle/>
                    <a:p>
                      <a:pPr algn="l"/>
                      <a:r>
                        <a:rPr lang="en-US" sz="2000" dirty="0"/>
                        <a:t>Use AI to devise context-specific CAPTCHA that is not predefined.</a:t>
                      </a:r>
                    </a:p>
                  </a:txBody>
                  <a:tcPr/>
                </a:tc>
                <a:extLst>
                  <a:ext uri="{0D108BD9-81ED-4DB2-BD59-A6C34878D82A}">
                    <a16:rowId xmlns:a16="http://schemas.microsoft.com/office/drawing/2014/main" val="484924509"/>
                  </a:ext>
                </a:extLst>
              </a:tr>
              <a:tr h="370840">
                <a:tc>
                  <a:txBody>
                    <a:bodyPr/>
                    <a:lstStyle/>
                    <a:p>
                      <a:r>
                        <a:rPr lang="en-US" sz="2000" dirty="0"/>
                        <a:t>Use data injection at source device to distort biometric (facial) recognition or inject deepfakes.</a:t>
                      </a:r>
                    </a:p>
                  </a:txBody>
                  <a:tcPr/>
                </a:tc>
                <a:tc>
                  <a:txBody>
                    <a:bodyPr/>
                    <a:lstStyle/>
                    <a:p>
                      <a:r>
                        <a:rPr lang="en-US" sz="2000" dirty="0"/>
                        <a:t>Use multiple biometric factors to provide confidence in the identity. In addition, use holistic algorithms for facial recognition instead of feature-based ones.</a:t>
                      </a:r>
                    </a:p>
                  </a:txBody>
                  <a:tcPr/>
                </a:tc>
                <a:extLst>
                  <a:ext uri="{0D108BD9-81ED-4DB2-BD59-A6C34878D82A}">
                    <a16:rowId xmlns:a16="http://schemas.microsoft.com/office/drawing/2014/main" val="204340252"/>
                  </a:ext>
                </a:extLst>
              </a:tr>
              <a:tr h="370840">
                <a:tc>
                  <a:txBody>
                    <a:bodyPr/>
                    <a:lstStyle/>
                    <a:p>
                      <a:r>
                        <a:rPr lang="en-US" sz="2000" dirty="0"/>
                        <a:t>Introduce bias in datasets or LLMs that results in inaccurate provisioning of access, privileged, or otherwise.</a:t>
                      </a:r>
                    </a:p>
                  </a:txBody>
                  <a:tcPr/>
                </a:tc>
                <a:tc>
                  <a:txBody>
                    <a:bodyPr/>
                    <a:lstStyle/>
                    <a:p>
                      <a:r>
                        <a:rPr lang="en-US" sz="2000" dirty="0"/>
                        <a:t>Use our multilayered methodology to identify suspicious data or anomalies and detect threat attacks. Respond based on predefined steps to such attacks. </a:t>
                      </a:r>
                    </a:p>
                  </a:txBody>
                  <a:tcPr/>
                </a:tc>
                <a:extLst>
                  <a:ext uri="{0D108BD9-81ED-4DB2-BD59-A6C34878D82A}">
                    <a16:rowId xmlns:a16="http://schemas.microsoft.com/office/drawing/2014/main" val="1579434287"/>
                  </a:ext>
                </a:extLst>
              </a:tr>
            </a:tbl>
          </a:graphicData>
        </a:graphic>
      </p:graphicFrame>
    </p:spTree>
    <p:extLst>
      <p:ext uri="{BB962C8B-B14F-4D97-AF65-F5344CB8AC3E}">
        <p14:creationId xmlns:p14="http://schemas.microsoft.com/office/powerpoint/2010/main" val="3456775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E34E8C69-48DF-3839-377D-12F4C47FA7E6}"/>
              </a:ext>
            </a:extLst>
          </p:cNvPr>
          <p:cNvSpPr txBox="1">
            <a:spLocks/>
          </p:cNvSpPr>
          <p:nvPr/>
        </p:nvSpPr>
        <p:spPr>
          <a:xfrm>
            <a:off x="623140" y="380054"/>
            <a:ext cx="10945719"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3600" dirty="0">
                <a:solidFill>
                  <a:schemeClr val="bg1"/>
                </a:solidFill>
                <a:latin typeface="Cavolini" panose="03000502040302020204" pitchFamily="66" charset="0"/>
                <a:cs typeface="Cavolini" panose="03000502040302020204" pitchFamily="66" charset="0"/>
              </a:rPr>
              <a:t>How do you gauge your maturity level? </a:t>
            </a:r>
            <a:endParaRPr lang="en-US" sz="1200" dirty="0">
              <a:solidFill>
                <a:schemeClr val="bg1"/>
              </a:solidFill>
              <a:latin typeface="Cavolini" panose="03000502040302020204" pitchFamily="66" charset="0"/>
              <a:cs typeface="Cavolini" panose="03000502040302020204" pitchFamily="66" charset="0"/>
            </a:endParaRPr>
          </a:p>
        </p:txBody>
      </p:sp>
      <p:sp>
        <p:nvSpPr>
          <p:cNvPr id="7" name="Rectangle 6">
            <a:extLst>
              <a:ext uri="{FF2B5EF4-FFF2-40B4-BE49-F238E27FC236}">
                <a16:creationId xmlns:a16="http://schemas.microsoft.com/office/drawing/2014/main" id="{11DB7C2C-D2C0-51DE-1E25-057427308CCD}"/>
              </a:ext>
            </a:extLst>
          </p:cNvPr>
          <p:cNvSpPr/>
          <p:nvPr/>
        </p:nvSpPr>
        <p:spPr>
          <a:xfrm>
            <a:off x="92404" y="191386"/>
            <a:ext cx="11837582" cy="6475228"/>
          </a:xfrm>
          <a:prstGeom prst="rect">
            <a:avLst/>
          </a:prstGeom>
          <a:noFill/>
          <a:ln>
            <a:solidFill>
              <a:srgbClr val="A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a:extLst>
              <a:ext uri="{FF2B5EF4-FFF2-40B4-BE49-F238E27FC236}">
                <a16:creationId xmlns:a16="http://schemas.microsoft.com/office/drawing/2014/main" id="{B4012A21-752B-5F99-FFE5-EBC2AF675DE0}"/>
              </a:ext>
            </a:extLst>
          </p:cNvPr>
          <p:cNvSpPr>
            <a:spLocks noGrp="1"/>
          </p:cNvSpPr>
          <p:nvPr>
            <p:ph type="sldNum" sz="quarter" idx="12"/>
          </p:nvPr>
        </p:nvSpPr>
        <p:spPr/>
        <p:txBody>
          <a:bodyPr/>
          <a:lstStyle/>
          <a:p>
            <a:fld id="{19CC1670-2E2E-471A-BC41-743023EB4128}" type="slidenum">
              <a:rPr lang="en-US" smtClean="0"/>
              <a:t>19</a:t>
            </a:fld>
            <a:endParaRPr lang="en-US" dirty="0"/>
          </a:p>
        </p:txBody>
      </p:sp>
      <p:sp>
        <p:nvSpPr>
          <p:cNvPr id="5" name="Content Placeholder 2">
            <a:extLst>
              <a:ext uri="{FF2B5EF4-FFF2-40B4-BE49-F238E27FC236}">
                <a16:creationId xmlns:a16="http://schemas.microsoft.com/office/drawing/2014/main" id="{0244DD98-4133-1172-6EB9-3089B60CA784}"/>
              </a:ext>
            </a:extLst>
          </p:cNvPr>
          <p:cNvSpPr>
            <a:spLocks noGrp="1"/>
          </p:cNvSpPr>
          <p:nvPr>
            <p:ph idx="1"/>
          </p:nvPr>
        </p:nvSpPr>
        <p:spPr>
          <a:xfrm>
            <a:off x="623139" y="1560442"/>
            <a:ext cx="10945719" cy="1706633"/>
          </a:xfrm>
        </p:spPr>
        <p:txBody>
          <a:bodyPr>
            <a:normAutofit/>
          </a:bodyPr>
          <a:lstStyle/>
          <a:p>
            <a:r>
              <a:rPr lang="en-US" sz="2000" dirty="0">
                <a:effectLst/>
                <a:latin typeface="Aptos" panose="020B0004020202020204" pitchFamily="34" charset="0"/>
                <a:ea typeface="Calibri" panose="020F0502020204030204" pitchFamily="34" charset="0"/>
              </a:rPr>
              <a:t>Is your organization using AI for operations?</a:t>
            </a:r>
          </a:p>
          <a:p>
            <a:r>
              <a:rPr lang="en-US" sz="2000" dirty="0">
                <a:effectLst/>
                <a:latin typeface="Aptos" panose="020B0004020202020204" pitchFamily="34" charset="0"/>
                <a:ea typeface="Calibri" panose="020F0502020204030204" pitchFamily="34" charset="0"/>
              </a:rPr>
              <a:t>Have you built LLM for internal use?</a:t>
            </a:r>
          </a:p>
          <a:p>
            <a:r>
              <a:rPr lang="en-US" sz="2000" dirty="0">
                <a:latin typeface="Aptos" panose="020B0004020202020204" pitchFamily="34" charset="0"/>
                <a:ea typeface="Calibri" panose="020F0502020204030204" pitchFamily="34" charset="0"/>
              </a:rPr>
              <a:t>Are you using ML algorithms for data management?</a:t>
            </a:r>
          </a:p>
          <a:p>
            <a:r>
              <a:rPr lang="en-US" sz="2000" dirty="0">
                <a:effectLst/>
                <a:latin typeface="Aptos" panose="020B0004020202020204" pitchFamily="34" charset="0"/>
                <a:ea typeface="Calibri" panose="020F0502020204030204" pitchFamily="34" charset="0"/>
              </a:rPr>
              <a:t>Are you using generative AI in any of your processes?</a:t>
            </a:r>
          </a:p>
        </p:txBody>
      </p:sp>
      <p:sp>
        <p:nvSpPr>
          <p:cNvPr id="2" name="Content Placeholder 2">
            <a:extLst>
              <a:ext uri="{FF2B5EF4-FFF2-40B4-BE49-F238E27FC236}">
                <a16:creationId xmlns:a16="http://schemas.microsoft.com/office/drawing/2014/main" id="{2AFBFE53-E73E-FE8D-8283-88749572BB18}"/>
              </a:ext>
            </a:extLst>
          </p:cNvPr>
          <p:cNvSpPr txBox="1">
            <a:spLocks/>
          </p:cNvSpPr>
          <p:nvPr/>
        </p:nvSpPr>
        <p:spPr>
          <a:xfrm>
            <a:off x="538335" y="3454687"/>
            <a:ext cx="10945719" cy="2913392"/>
          </a:xfrm>
          <a:prstGeom prst="rect">
            <a:avLst/>
          </a:prstGeom>
          <a:solidFill>
            <a:schemeClr val="bg1"/>
          </a:solidFill>
          <a:effectLst>
            <a:glow rad="101600">
              <a:schemeClr val="accent5">
                <a:satMod val="175000"/>
                <a:alpha val="40000"/>
              </a:schemeClr>
            </a:glow>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buFont typeface="Arial" panose="020B0604020202020204" pitchFamily="34" charset="0"/>
              <a:buNone/>
            </a:pPr>
            <a:r>
              <a:rPr lang="en-US" sz="2400" b="1" dirty="0">
                <a:latin typeface="Aptos" panose="020B0004020202020204" pitchFamily="34" charset="0"/>
                <a:ea typeface="Calibri" panose="020F0502020204030204" pitchFamily="34" charset="0"/>
              </a:rPr>
              <a:t>If you have answered “YES” to any of the above, perform this self-assessment:</a:t>
            </a:r>
          </a:p>
          <a:p>
            <a:pPr>
              <a:buFont typeface="Wingdings" panose="05000000000000000000" pitchFamily="2" charset="2"/>
              <a:buChar char="q"/>
            </a:pPr>
            <a:r>
              <a:rPr lang="en-US" sz="2200" dirty="0">
                <a:latin typeface="Aptos" panose="020B0004020202020204" pitchFamily="34" charset="0"/>
                <a:ea typeface="Calibri" panose="020F0502020204030204" pitchFamily="34" charset="0"/>
              </a:rPr>
              <a:t>Implemented a continuous monitoring process</a:t>
            </a:r>
          </a:p>
          <a:p>
            <a:pPr>
              <a:buFont typeface="Wingdings" panose="05000000000000000000" pitchFamily="2" charset="2"/>
              <a:buChar char="q"/>
            </a:pPr>
            <a:r>
              <a:rPr lang="en-US" sz="2200" dirty="0">
                <a:latin typeface="Aptos" panose="020B0004020202020204" pitchFamily="34" charset="0"/>
                <a:ea typeface="Calibri" panose="020F0502020204030204" pitchFamily="34" charset="0"/>
              </a:rPr>
              <a:t>Regularly (every month) performed checks for bias in my LLM</a:t>
            </a:r>
          </a:p>
          <a:p>
            <a:pPr>
              <a:buFont typeface="Wingdings" panose="05000000000000000000" pitchFamily="2" charset="2"/>
              <a:buChar char="q"/>
            </a:pPr>
            <a:r>
              <a:rPr lang="en-US" sz="2200" dirty="0">
                <a:latin typeface="Aptos" panose="020B0004020202020204" pitchFamily="34" charset="0"/>
                <a:ea typeface="Calibri" panose="020F0502020204030204" pitchFamily="34" charset="0"/>
              </a:rPr>
              <a:t>Developed mandatory training on AI techniques and threats</a:t>
            </a:r>
          </a:p>
          <a:p>
            <a:pPr>
              <a:buFont typeface="Wingdings" panose="05000000000000000000" pitchFamily="2" charset="2"/>
              <a:buChar char="q"/>
            </a:pPr>
            <a:r>
              <a:rPr lang="en-US" sz="2200" dirty="0">
                <a:latin typeface="Aptos" panose="020B0004020202020204" pitchFamily="34" charset="0"/>
                <a:ea typeface="Calibri" panose="020F0502020204030204" pitchFamily="34" charset="0"/>
              </a:rPr>
              <a:t>Have automated vulnerability scans to detect anomaly, outlier, and drift </a:t>
            </a:r>
          </a:p>
          <a:p>
            <a:pPr>
              <a:buFont typeface="Wingdings" panose="05000000000000000000" pitchFamily="2" charset="2"/>
              <a:buChar char="q"/>
            </a:pPr>
            <a:r>
              <a:rPr lang="en-US" sz="2200" dirty="0">
                <a:latin typeface="Aptos" panose="020B0004020202020204" pitchFamily="34" charset="0"/>
                <a:ea typeface="Calibri" panose="020F0502020204030204" pitchFamily="34" charset="0"/>
              </a:rPr>
              <a:t>Developed controls for prevention and detection of AI threats and performed regular audit of the controls</a:t>
            </a:r>
          </a:p>
          <a:p>
            <a:endParaRPr lang="en-US" sz="2400" b="1" dirty="0">
              <a:latin typeface="Aptos" panose="020B0004020202020204" pitchFamily="34" charset="0"/>
              <a:ea typeface="Calibri" panose="020F0502020204030204" pitchFamily="34" charset="0"/>
            </a:endParaRPr>
          </a:p>
        </p:txBody>
      </p:sp>
    </p:spTree>
    <p:extLst>
      <p:ext uri="{BB962C8B-B14F-4D97-AF65-F5344CB8AC3E}">
        <p14:creationId xmlns:p14="http://schemas.microsoft.com/office/powerpoint/2010/main" val="3350724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randombar(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randombar(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randombar(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randombar(horizontal)">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E34E8C69-48DF-3839-377D-12F4C47FA7E6}"/>
              </a:ext>
            </a:extLst>
          </p:cNvPr>
          <p:cNvSpPr txBox="1">
            <a:spLocks/>
          </p:cNvSpPr>
          <p:nvPr/>
        </p:nvSpPr>
        <p:spPr>
          <a:xfrm>
            <a:off x="623140" y="380054"/>
            <a:ext cx="10945719"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3600" dirty="0">
                <a:solidFill>
                  <a:schemeClr val="bg1"/>
                </a:solidFill>
                <a:latin typeface="Cavolini" panose="03000502040302020204" pitchFamily="66" charset="0"/>
                <a:cs typeface="Cavolini" panose="03000502040302020204" pitchFamily="66" charset="0"/>
              </a:rPr>
              <a:t>Presenter profiles</a:t>
            </a:r>
            <a:endParaRPr lang="en-US" sz="2000" dirty="0">
              <a:solidFill>
                <a:schemeClr val="bg1"/>
              </a:solidFill>
              <a:latin typeface="Cavolini" panose="03000502040302020204" pitchFamily="66" charset="0"/>
              <a:cs typeface="Cavolini" panose="03000502040302020204" pitchFamily="66" charset="0"/>
            </a:endParaRPr>
          </a:p>
        </p:txBody>
      </p:sp>
      <p:sp>
        <p:nvSpPr>
          <p:cNvPr id="7" name="Rectangle 6">
            <a:extLst>
              <a:ext uri="{FF2B5EF4-FFF2-40B4-BE49-F238E27FC236}">
                <a16:creationId xmlns:a16="http://schemas.microsoft.com/office/drawing/2014/main" id="{11DB7C2C-D2C0-51DE-1E25-057427308CCD}"/>
              </a:ext>
            </a:extLst>
          </p:cNvPr>
          <p:cNvSpPr/>
          <p:nvPr/>
        </p:nvSpPr>
        <p:spPr>
          <a:xfrm>
            <a:off x="92404" y="191386"/>
            <a:ext cx="11837582" cy="6475228"/>
          </a:xfrm>
          <a:prstGeom prst="rect">
            <a:avLst/>
          </a:prstGeom>
          <a:noFill/>
          <a:ln>
            <a:solidFill>
              <a:srgbClr val="A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a:extLst>
              <a:ext uri="{FF2B5EF4-FFF2-40B4-BE49-F238E27FC236}">
                <a16:creationId xmlns:a16="http://schemas.microsoft.com/office/drawing/2014/main" id="{B4012A21-752B-5F99-FFE5-EBC2AF675DE0}"/>
              </a:ext>
            </a:extLst>
          </p:cNvPr>
          <p:cNvSpPr>
            <a:spLocks noGrp="1"/>
          </p:cNvSpPr>
          <p:nvPr>
            <p:ph type="sldNum" sz="quarter" idx="12"/>
          </p:nvPr>
        </p:nvSpPr>
        <p:spPr/>
        <p:txBody>
          <a:bodyPr/>
          <a:lstStyle/>
          <a:p>
            <a:fld id="{19CC1670-2E2E-471A-BC41-743023EB4128}" type="slidenum">
              <a:rPr lang="en-US" smtClean="0"/>
              <a:t>2</a:t>
            </a:fld>
            <a:endParaRPr lang="en-US" dirty="0"/>
          </a:p>
        </p:txBody>
      </p:sp>
      <p:sp>
        <p:nvSpPr>
          <p:cNvPr id="5" name="Content Placeholder 2">
            <a:extLst>
              <a:ext uri="{FF2B5EF4-FFF2-40B4-BE49-F238E27FC236}">
                <a16:creationId xmlns:a16="http://schemas.microsoft.com/office/drawing/2014/main" id="{0244DD98-4133-1172-6EB9-3089B60CA784}"/>
              </a:ext>
            </a:extLst>
          </p:cNvPr>
          <p:cNvSpPr>
            <a:spLocks noGrp="1"/>
          </p:cNvSpPr>
          <p:nvPr>
            <p:ph idx="1"/>
          </p:nvPr>
        </p:nvSpPr>
        <p:spPr>
          <a:xfrm>
            <a:off x="623139" y="1560442"/>
            <a:ext cx="11077248" cy="4795907"/>
          </a:xfrm>
        </p:spPr>
        <p:txBody>
          <a:bodyPr vert="horz" lIns="91440" tIns="45720" rIns="91440" bIns="45720" rtlCol="0" anchor="t">
            <a:normAutofit fontScale="92500"/>
          </a:bodyPr>
          <a:lstStyle/>
          <a:p>
            <a:pPr marL="0" indent="0">
              <a:buNone/>
            </a:pPr>
            <a:r>
              <a:rPr lang="en-US" dirty="0">
                <a:solidFill>
                  <a:srgbClr val="920000"/>
                </a:solidFill>
              </a:rPr>
              <a:t>Ash Banerjee, The Brite Group (TBG)</a:t>
            </a:r>
          </a:p>
          <a:p>
            <a:pPr marL="0" indent="0">
              <a:buNone/>
            </a:pPr>
            <a:r>
              <a:rPr lang="en-US" sz="2100" dirty="0">
                <a:latin typeface="Cavolini" panose="03000502040302020204" pitchFamily="66" charset="0"/>
                <a:cs typeface="Cavolini" panose="03000502040302020204" pitchFamily="66" charset="0"/>
              </a:rPr>
              <a:t>Ash is a principal at TBG and brings multiple decades of experience in information technology (IT), focusing on data management, analytics, and cybersecurity. TBG provides services and solutions to the federal government across multiple U.S. Department of Defense (DoD) and civilian agencies. TBG is also pioneering solutions using artificial intelligence/machine-learning (AI/ML) technologies for the DoD for various mission objectives.</a:t>
            </a:r>
          </a:p>
          <a:p>
            <a:pPr marL="0" indent="0">
              <a:buNone/>
            </a:pPr>
            <a:endParaRPr lang="en-US" sz="2100" dirty="0">
              <a:latin typeface="Cavolini" panose="03000502040302020204" pitchFamily="66" charset="0"/>
              <a:cs typeface="Cavolini" panose="03000502040302020204" pitchFamily="66" charset="0"/>
            </a:endParaRPr>
          </a:p>
          <a:p>
            <a:pPr marL="0" indent="0">
              <a:buNone/>
            </a:pPr>
            <a:r>
              <a:rPr lang="en-US" dirty="0">
                <a:solidFill>
                  <a:srgbClr val="920000"/>
                </a:solidFill>
              </a:rPr>
              <a:t>Roopa Chowbey, Formmi Inc.</a:t>
            </a:r>
          </a:p>
          <a:p>
            <a:pPr marL="0" indent="0">
              <a:buNone/>
            </a:pPr>
            <a:r>
              <a:rPr lang="en-US" sz="2000" dirty="0">
                <a:latin typeface="Cavolini" panose="03000502040302020204" pitchFamily="66" charset="0"/>
                <a:cs typeface="Cavolini" panose="03000502040302020204" pitchFamily="66" charset="0"/>
              </a:rPr>
              <a:t>Roopa is the founder of Formmi Inc., with over 30 years of experience in IT, cybersecurity, and risk management. She has initiated and managed global identity and access management (IAM) and related cybersecurity programs in commercial organizations and federal agencies. Formmi Inc. consultants are currently engaged in various IAM and cybersecurity projects at federal and public sector institutions.</a:t>
            </a:r>
          </a:p>
        </p:txBody>
      </p:sp>
    </p:spTree>
    <p:extLst>
      <p:ext uri="{BB962C8B-B14F-4D97-AF65-F5344CB8AC3E}">
        <p14:creationId xmlns:p14="http://schemas.microsoft.com/office/powerpoint/2010/main" val="3867676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E34E8C69-48DF-3839-377D-12F4C47FA7E6}"/>
              </a:ext>
            </a:extLst>
          </p:cNvPr>
          <p:cNvSpPr txBox="1">
            <a:spLocks/>
          </p:cNvSpPr>
          <p:nvPr/>
        </p:nvSpPr>
        <p:spPr>
          <a:xfrm>
            <a:off x="623140" y="380054"/>
            <a:ext cx="10945719"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3600" dirty="0">
                <a:solidFill>
                  <a:schemeClr val="bg1"/>
                </a:solidFill>
                <a:latin typeface="Cavolini" panose="03000502040302020204" pitchFamily="66" charset="0"/>
                <a:cs typeface="Cavolini" panose="03000502040302020204" pitchFamily="66" charset="0"/>
              </a:rPr>
              <a:t>Key takeaways</a:t>
            </a:r>
            <a:endParaRPr lang="en-US" sz="2000" dirty="0">
              <a:solidFill>
                <a:schemeClr val="bg1"/>
              </a:solidFill>
              <a:latin typeface="Cavolini" panose="03000502040302020204" pitchFamily="66" charset="0"/>
              <a:cs typeface="Cavolini" panose="03000502040302020204" pitchFamily="66" charset="0"/>
            </a:endParaRPr>
          </a:p>
        </p:txBody>
      </p:sp>
      <p:sp>
        <p:nvSpPr>
          <p:cNvPr id="7" name="Rectangle 6">
            <a:extLst>
              <a:ext uri="{FF2B5EF4-FFF2-40B4-BE49-F238E27FC236}">
                <a16:creationId xmlns:a16="http://schemas.microsoft.com/office/drawing/2014/main" id="{11DB7C2C-D2C0-51DE-1E25-057427308CCD}"/>
              </a:ext>
            </a:extLst>
          </p:cNvPr>
          <p:cNvSpPr/>
          <p:nvPr/>
        </p:nvSpPr>
        <p:spPr>
          <a:xfrm>
            <a:off x="92404" y="191386"/>
            <a:ext cx="11837582" cy="6475228"/>
          </a:xfrm>
          <a:prstGeom prst="rect">
            <a:avLst/>
          </a:prstGeom>
          <a:noFill/>
          <a:ln>
            <a:solidFill>
              <a:srgbClr val="A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a:extLst>
              <a:ext uri="{FF2B5EF4-FFF2-40B4-BE49-F238E27FC236}">
                <a16:creationId xmlns:a16="http://schemas.microsoft.com/office/drawing/2014/main" id="{B4012A21-752B-5F99-FFE5-EBC2AF675DE0}"/>
              </a:ext>
            </a:extLst>
          </p:cNvPr>
          <p:cNvSpPr>
            <a:spLocks noGrp="1"/>
          </p:cNvSpPr>
          <p:nvPr>
            <p:ph type="sldNum" sz="quarter" idx="12"/>
          </p:nvPr>
        </p:nvSpPr>
        <p:spPr/>
        <p:txBody>
          <a:bodyPr/>
          <a:lstStyle/>
          <a:p>
            <a:fld id="{19CC1670-2E2E-471A-BC41-743023EB4128}" type="slidenum">
              <a:rPr lang="en-US" smtClean="0"/>
              <a:t>20</a:t>
            </a:fld>
            <a:endParaRPr lang="en-US" dirty="0"/>
          </a:p>
        </p:txBody>
      </p:sp>
      <p:sp>
        <p:nvSpPr>
          <p:cNvPr id="4" name="Rectangle 3">
            <a:extLst>
              <a:ext uri="{FF2B5EF4-FFF2-40B4-BE49-F238E27FC236}">
                <a16:creationId xmlns:a16="http://schemas.microsoft.com/office/drawing/2014/main" id="{208EF25D-9E65-66A0-8D71-BACB481999E4}"/>
              </a:ext>
            </a:extLst>
          </p:cNvPr>
          <p:cNvSpPr/>
          <p:nvPr/>
        </p:nvSpPr>
        <p:spPr>
          <a:xfrm>
            <a:off x="2711669" y="1451630"/>
            <a:ext cx="8857190" cy="654820"/>
          </a:xfrm>
          <a:prstGeom prst="rect">
            <a:avLst/>
          </a:prstGeom>
          <a:noFill/>
          <a:ln>
            <a:solidFill>
              <a:srgbClr val="92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solidFill>
                  <a:srgbClr val="920000"/>
                </a:solidFill>
              </a:rPr>
              <a:t>Impact from adversarial AI is already being felt in critical national security and infrastructure programs in many parts of the world.</a:t>
            </a:r>
          </a:p>
        </p:txBody>
      </p:sp>
      <p:sp>
        <p:nvSpPr>
          <p:cNvPr id="9" name="Star: 5 Points 8">
            <a:extLst>
              <a:ext uri="{FF2B5EF4-FFF2-40B4-BE49-F238E27FC236}">
                <a16:creationId xmlns:a16="http://schemas.microsoft.com/office/drawing/2014/main" id="{B7CADA3E-BFA2-C1A2-0CCF-BD84172CE77F}"/>
              </a:ext>
            </a:extLst>
          </p:cNvPr>
          <p:cNvSpPr/>
          <p:nvPr/>
        </p:nvSpPr>
        <p:spPr>
          <a:xfrm rot="20741936">
            <a:off x="458598" y="1266474"/>
            <a:ext cx="2322063" cy="1678089"/>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AI IS HERE TO STAY</a:t>
            </a:r>
          </a:p>
        </p:txBody>
      </p:sp>
      <p:sp>
        <p:nvSpPr>
          <p:cNvPr id="10" name="Rectangle 9">
            <a:extLst>
              <a:ext uri="{FF2B5EF4-FFF2-40B4-BE49-F238E27FC236}">
                <a16:creationId xmlns:a16="http://schemas.microsoft.com/office/drawing/2014/main" id="{1A0F9BB8-8415-C00D-7478-07ACBCFE4240}"/>
              </a:ext>
            </a:extLst>
          </p:cNvPr>
          <p:cNvSpPr/>
          <p:nvPr/>
        </p:nvSpPr>
        <p:spPr>
          <a:xfrm>
            <a:off x="3122589" y="2243618"/>
            <a:ext cx="8487456" cy="654820"/>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lnSpcReduction="10000"/>
          </a:bodyPr>
          <a:lstStyle/>
          <a:p>
            <a:pPr algn="ctr">
              <a:spcBef>
                <a:spcPts val="1000"/>
              </a:spcBef>
              <a:buClr>
                <a:schemeClr val="dk1"/>
              </a:buClr>
              <a:buSzPts val="2000"/>
            </a:pPr>
            <a:r>
              <a:rPr lang="en-US" sz="2000" b="1" dirty="0">
                <a:solidFill>
                  <a:schemeClr val="bg1"/>
                </a:solidFill>
                <a:cs typeface="Cavolini" panose="03000502040302020204" pitchFamily="66" charset="0"/>
              </a:rPr>
              <a:t>Addressing malicious AI threats in cybersecurity is in its infancy in public and private sector organizations.</a:t>
            </a:r>
          </a:p>
        </p:txBody>
      </p:sp>
      <p:sp>
        <p:nvSpPr>
          <p:cNvPr id="11" name="Content Placeholder 4">
            <a:extLst>
              <a:ext uri="{FF2B5EF4-FFF2-40B4-BE49-F238E27FC236}">
                <a16:creationId xmlns:a16="http://schemas.microsoft.com/office/drawing/2014/main" id="{B45499BD-06CD-B926-F96A-31D43AE2AA87}"/>
              </a:ext>
            </a:extLst>
          </p:cNvPr>
          <p:cNvSpPr>
            <a:spLocks noGrp="1"/>
          </p:cNvSpPr>
          <p:nvPr>
            <p:ph idx="1"/>
          </p:nvPr>
        </p:nvSpPr>
        <p:spPr>
          <a:xfrm>
            <a:off x="2557464" y="4770137"/>
            <a:ext cx="9011396" cy="1788318"/>
          </a:xfrm>
          <a:noFill/>
          <a:ln>
            <a:solidFill>
              <a:srgbClr val="920000"/>
            </a:solidFill>
          </a:ln>
        </p:spPr>
        <p:style>
          <a:lnRef idx="1">
            <a:schemeClr val="accent2"/>
          </a:lnRef>
          <a:fillRef idx="3">
            <a:schemeClr val="accent2"/>
          </a:fillRef>
          <a:effectRef idx="2">
            <a:schemeClr val="accent2"/>
          </a:effectRef>
          <a:fontRef idx="minor">
            <a:schemeClr val="lt1"/>
          </a:fontRef>
        </p:style>
        <p:txBody>
          <a:bodyPr rtlCol="0" anchor="ctr">
            <a:normAutofit lnSpcReduction="10000"/>
          </a:bodyPr>
          <a:lstStyle/>
          <a:p>
            <a:pPr marL="0"/>
            <a:r>
              <a:rPr lang="en-US" sz="2000" b="1" dirty="0">
                <a:solidFill>
                  <a:srgbClr val="920000"/>
                </a:solidFill>
              </a:rPr>
              <a:t>Create methodologies and models to define and implement controls against adversarial elements that pose a risk in all steps of a mission-focused AI program. </a:t>
            </a:r>
          </a:p>
          <a:p>
            <a:pPr marL="0"/>
            <a:r>
              <a:rPr lang="en-US" sz="2000" b="1" dirty="0">
                <a:solidFill>
                  <a:srgbClr val="920000"/>
                </a:solidFill>
              </a:rPr>
              <a:t>Assist DoD and other defense and security agencies in their goals to establish safe and trustworthy AI programs in critical missions by identifying areas of risk and potential threats.</a:t>
            </a:r>
          </a:p>
        </p:txBody>
      </p:sp>
      <p:sp>
        <p:nvSpPr>
          <p:cNvPr id="12" name="Rectangle 11">
            <a:extLst>
              <a:ext uri="{FF2B5EF4-FFF2-40B4-BE49-F238E27FC236}">
                <a16:creationId xmlns:a16="http://schemas.microsoft.com/office/drawing/2014/main" id="{434727E0-9DFC-85CE-FF6B-270046ABCAFC}"/>
              </a:ext>
            </a:extLst>
          </p:cNvPr>
          <p:cNvSpPr/>
          <p:nvPr/>
        </p:nvSpPr>
        <p:spPr>
          <a:xfrm>
            <a:off x="1156138" y="3087106"/>
            <a:ext cx="10412721" cy="654820"/>
          </a:xfrm>
          <a:prstGeom prst="rect">
            <a:avLst/>
          </a:prstGeom>
          <a:noFill/>
          <a:ln>
            <a:solidFill>
              <a:srgbClr val="92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solidFill>
                  <a:srgbClr val="920000"/>
                </a:solidFill>
              </a:rPr>
              <a:t>Adversarial AI can compromise the very systems that provide secure access to our high-value assets; however, this attack can be prevented as well as remediated.</a:t>
            </a:r>
          </a:p>
        </p:txBody>
      </p:sp>
      <p:sp>
        <p:nvSpPr>
          <p:cNvPr id="15" name="Rectangle 14">
            <a:extLst>
              <a:ext uri="{FF2B5EF4-FFF2-40B4-BE49-F238E27FC236}">
                <a16:creationId xmlns:a16="http://schemas.microsoft.com/office/drawing/2014/main" id="{D9F25E8A-7FF2-542D-7310-2C402158B3F0}"/>
              </a:ext>
            </a:extLst>
          </p:cNvPr>
          <p:cNvSpPr/>
          <p:nvPr/>
        </p:nvSpPr>
        <p:spPr>
          <a:xfrm>
            <a:off x="2711669" y="3931658"/>
            <a:ext cx="8857190" cy="648747"/>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lnSpcReduction="10000"/>
          </a:bodyPr>
          <a:lstStyle/>
          <a:p>
            <a:pPr algn="ctr">
              <a:spcBef>
                <a:spcPts val="1000"/>
              </a:spcBef>
              <a:buClr>
                <a:schemeClr val="dk1"/>
              </a:buClr>
              <a:buSzPts val="2000"/>
            </a:pPr>
            <a:r>
              <a:rPr lang="en-US" sz="2000" b="1" dirty="0">
                <a:solidFill>
                  <a:schemeClr val="bg1"/>
                </a:solidFill>
                <a:cs typeface="Cavolini" panose="03000502040302020204" pitchFamily="66" charset="0"/>
              </a:rPr>
              <a:t>A multilayered approach that includes education and continuous monitoring should be incorporated by default into any AI program.</a:t>
            </a:r>
          </a:p>
        </p:txBody>
      </p:sp>
      <p:sp>
        <p:nvSpPr>
          <p:cNvPr id="2" name="Explosion: 8 Points 1">
            <a:extLst>
              <a:ext uri="{FF2B5EF4-FFF2-40B4-BE49-F238E27FC236}">
                <a16:creationId xmlns:a16="http://schemas.microsoft.com/office/drawing/2014/main" id="{7BDC9452-9B05-1566-5D57-F62681220FCA}"/>
              </a:ext>
            </a:extLst>
          </p:cNvPr>
          <p:cNvSpPr/>
          <p:nvPr/>
        </p:nvSpPr>
        <p:spPr>
          <a:xfrm rot="20646597">
            <a:off x="488312" y="4199520"/>
            <a:ext cx="2235994" cy="1849563"/>
          </a:xfrm>
          <a:prstGeom prst="irregularSeal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t>How can Industry help?</a:t>
            </a:r>
          </a:p>
        </p:txBody>
      </p:sp>
    </p:spTree>
    <p:extLst>
      <p:ext uri="{BB962C8B-B14F-4D97-AF65-F5344CB8AC3E}">
        <p14:creationId xmlns:p14="http://schemas.microsoft.com/office/powerpoint/2010/main" val="639148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repeatCount="indefinite"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par>
                                <p:cTn id="8" presetID="18" presetClass="emph" presetSubtype="0" fill="hold" grpId="0" nodeType="withEffect">
                                  <p:stCondLst>
                                    <p:cond delay="2000"/>
                                  </p:stCondLst>
                                  <p:iterate type="lt">
                                    <p:tmPct val="4000"/>
                                  </p:iterate>
                                  <p:childTnLst>
                                    <p:set>
                                      <p:cBhvr override="childStyle">
                                        <p:cTn id="9" dur="2000" fill="hold"/>
                                        <p:tgtEl>
                                          <p:spTgt spid="11">
                                            <p:txEl>
                                              <p:pRg st="0" end="0"/>
                                            </p:txEl>
                                          </p:spTgt>
                                        </p:tgtEl>
                                        <p:attrNameLst>
                                          <p:attrName>style.textDecorationUnderline</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8" presetClass="emph" presetSubtype="0" fill="hold" grpId="0" nodeType="clickEffect">
                                  <p:stCondLst>
                                    <p:cond delay="2000"/>
                                  </p:stCondLst>
                                  <p:iterate type="lt">
                                    <p:tmPct val="4000"/>
                                  </p:iterate>
                                  <p:childTnLst>
                                    <p:set>
                                      <p:cBhvr override="childStyle">
                                        <p:cTn id="13" dur="2000" fill="hold"/>
                                        <p:tgtEl>
                                          <p:spTgt spid="11">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E34E8C69-48DF-3839-377D-12F4C47FA7E6}"/>
              </a:ext>
            </a:extLst>
          </p:cNvPr>
          <p:cNvSpPr txBox="1">
            <a:spLocks/>
          </p:cNvSpPr>
          <p:nvPr/>
        </p:nvSpPr>
        <p:spPr>
          <a:xfrm>
            <a:off x="623140" y="380054"/>
            <a:ext cx="10945719"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3600" dirty="0">
                <a:solidFill>
                  <a:schemeClr val="bg1"/>
                </a:solidFill>
                <a:latin typeface="Cavolini" panose="03000502040302020204" pitchFamily="66" charset="0"/>
                <a:cs typeface="Cavolini" panose="03000502040302020204" pitchFamily="66" charset="0"/>
              </a:rPr>
              <a:t>Questions</a:t>
            </a:r>
            <a:endParaRPr lang="en-US" sz="2000" dirty="0">
              <a:solidFill>
                <a:schemeClr val="bg1"/>
              </a:solidFill>
              <a:latin typeface="Cavolini" panose="03000502040302020204" pitchFamily="66" charset="0"/>
              <a:cs typeface="Cavolini" panose="03000502040302020204" pitchFamily="66" charset="0"/>
            </a:endParaRPr>
          </a:p>
        </p:txBody>
      </p:sp>
      <p:sp>
        <p:nvSpPr>
          <p:cNvPr id="7" name="Rectangle 6">
            <a:extLst>
              <a:ext uri="{FF2B5EF4-FFF2-40B4-BE49-F238E27FC236}">
                <a16:creationId xmlns:a16="http://schemas.microsoft.com/office/drawing/2014/main" id="{11DB7C2C-D2C0-51DE-1E25-057427308CCD}"/>
              </a:ext>
            </a:extLst>
          </p:cNvPr>
          <p:cNvSpPr/>
          <p:nvPr/>
        </p:nvSpPr>
        <p:spPr>
          <a:xfrm>
            <a:off x="92404" y="191386"/>
            <a:ext cx="11837582" cy="6475228"/>
          </a:xfrm>
          <a:prstGeom prst="rect">
            <a:avLst/>
          </a:prstGeom>
          <a:noFill/>
          <a:ln>
            <a:solidFill>
              <a:srgbClr val="A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a:extLst>
              <a:ext uri="{FF2B5EF4-FFF2-40B4-BE49-F238E27FC236}">
                <a16:creationId xmlns:a16="http://schemas.microsoft.com/office/drawing/2014/main" id="{B4012A21-752B-5F99-FFE5-EBC2AF675DE0}"/>
              </a:ext>
            </a:extLst>
          </p:cNvPr>
          <p:cNvSpPr>
            <a:spLocks noGrp="1"/>
          </p:cNvSpPr>
          <p:nvPr>
            <p:ph type="sldNum" sz="quarter" idx="12"/>
          </p:nvPr>
        </p:nvSpPr>
        <p:spPr/>
        <p:txBody>
          <a:bodyPr/>
          <a:lstStyle/>
          <a:p>
            <a:fld id="{19CC1670-2E2E-471A-BC41-743023EB4128}" type="slidenum">
              <a:rPr lang="en-US" smtClean="0"/>
              <a:t>21</a:t>
            </a:fld>
            <a:endParaRPr lang="en-US" dirty="0"/>
          </a:p>
        </p:txBody>
      </p:sp>
      <p:sp>
        <p:nvSpPr>
          <p:cNvPr id="2" name="Rectangle 1">
            <a:extLst>
              <a:ext uri="{FF2B5EF4-FFF2-40B4-BE49-F238E27FC236}">
                <a16:creationId xmlns:a16="http://schemas.microsoft.com/office/drawing/2014/main" id="{0A04B169-5954-2462-769C-6417B338C6A2}"/>
              </a:ext>
            </a:extLst>
          </p:cNvPr>
          <p:cNvSpPr/>
          <p:nvPr/>
        </p:nvSpPr>
        <p:spPr>
          <a:xfrm>
            <a:off x="2121487" y="4372733"/>
            <a:ext cx="3024352" cy="977459"/>
          </a:xfrm>
          <a:prstGeom prst="rect">
            <a:avLst/>
          </a:prstGeom>
          <a:noFill/>
          <a:ln>
            <a:solidFill>
              <a:srgbClr val="9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Ash Bannerjee</a:t>
            </a:r>
          </a:p>
          <a:p>
            <a:pPr algn="ctr"/>
            <a:r>
              <a:rPr lang="en-US" dirty="0">
                <a:solidFill>
                  <a:schemeClr val="tx1"/>
                </a:solidFill>
                <a:hlinkClick r:id="rId3"/>
              </a:rPr>
              <a:t>ash@thebritegroup.com</a:t>
            </a:r>
            <a:endParaRPr lang="en-US" dirty="0">
              <a:solidFill>
                <a:schemeClr val="tx1"/>
              </a:solidFill>
            </a:endParaRPr>
          </a:p>
          <a:p>
            <a:pPr algn="ctr"/>
            <a:r>
              <a:rPr lang="en-US" dirty="0">
                <a:solidFill>
                  <a:schemeClr val="tx1"/>
                </a:solidFill>
              </a:rPr>
              <a:t>www.thebritegroup.com</a:t>
            </a:r>
          </a:p>
        </p:txBody>
      </p:sp>
      <p:sp>
        <p:nvSpPr>
          <p:cNvPr id="3" name="Rectangle 2">
            <a:extLst>
              <a:ext uri="{FF2B5EF4-FFF2-40B4-BE49-F238E27FC236}">
                <a16:creationId xmlns:a16="http://schemas.microsoft.com/office/drawing/2014/main" id="{A03C48BD-7DE7-E964-0B9D-529D0002CED5}"/>
              </a:ext>
            </a:extLst>
          </p:cNvPr>
          <p:cNvSpPr/>
          <p:nvPr/>
        </p:nvSpPr>
        <p:spPr>
          <a:xfrm>
            <a:off x="7030923" y="4372732"/>
            <a:ext cx="3155836" cy="977459"/>
          </a:xfrm>
          <a:prstGeom prst="rect">
            <a:avLst/>
          </a:prstGeom>
          <a:noFill/>
          <a:ln>
            <a:solidFill>
              <a:srgbClr val="9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Roopa Chowbey</a:t>
            </a:r>
          </a:p>
          <a:p>
            <a:pPr algn="ctr"/>
            <a:r>
              <a:rPr lang="en-US" dirty="0">
                <a:solidFill>
                  <a:schemeClr val="tx1"/>
                </a:solidFill>
                <a:hlinkClick r:id="rId4"/>
              </a:rPr>
              <a:t>rchowbey@formmi.com</a:t>
            </a:r>
            <a:endParaRPr lang="en-US" dirty="0">
              <a:solidFill>
                <a:schemeClr val="tx1"/>
              </a:solidFill>
            </a:endParaRPr>
          </a:p>
          <a:p>
            <a:pPr algn="ctr"/>
            <a:r>
              <a:rPr lang="en-US" dirty="0">
                <a:solidFill>
                  <a:schemeClr val="tx1"/>
                </a:solidFill>
              </a:rPr>
              <a:t>www.formmi.com</a:t>
            </a:r>
          </a:p>
        </p:txBody>
      </p:sp>
      <p:pic>
        <p:nvPicPr>
          <p:cNvPr id="13" name="Graphic 12" descr="Question Mark with solid fill">
            <a:extLst>
              <a:ext uri="{FF2B5EF4-FFF2-40B4-BE49-F238E27FC236}">
                <a16:creationId xmlns:a16="http://schemas.microsoft.com/office/drawing/2014/main" id="{416179A5-F4D5-6A23-B504-4D2506B0029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41909" y="1973791"/>
            <a:ext cx="1508179" cy="1508179"/>
          </a:xfrm>
          <a:prstGeom prst="rect">
            <a:avLst/>
          </a:prstGeom>
        </p:spPr>
      </p:pic>
    </p:spTree>
    <p:extLst>
      <p:ext uri="{BB962C8B-B14F-4D97-AF65-F5344CB8AC3E}">
        <p14:creationId xmlns:p14="http://schemas.microsoft.com/office/powerpoint/2010/main" val="1695880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repeatCount="indefinite"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3000"/>
                                        <p:tgtEl>
                                          <p:spTgt spid="13"/>
                                        </p:tgtEl>
                                      </p:cBhvr>
                                    </p:animEffect>
                                    <p:anim calcmode="lin" valueType="num">
                                      <p:cBhvr>
                                        <p:cTn id="8" dur="3000" fill="hold"/>
                                        <p:tgtEl>
                                          <p:spTgt spid="13"/>
                                        </p:tgtEl>
                                        <p:attrNameLst>
                                          <p:attrName>ppt_w</p:attrName>
                                        </p:attrNameLst>
                                      </p:cBhvr>
                                      <p:tavLst>
                                        <p:tav tm="0" fmla="#ppt_w*sin(2.5*pi*$)">
                                          <p:val>
                                            <p:fltVal val="0"/>
                                          </p:val>
                                        </p:tav>
                                        <p:tav tm="100000">
                                          <p:val>
                                            <p:fltVal val="1"/>
                                          </p:val>
                                        </p:tav>
                                      </p:tavLst>
                                    </p:anim>
                                    <p:anim calcmode="lin" valueType="num">
                                      <p:cBhvr>
                                        <p:cTn id="9" dur="3000" fill="hold"/>
                                        <p:tgtEl>
                                          <p:spTgt spid="1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E34E8C69-48DF-3839-377D-12F4C47FA7E6}"/>
              </a:ext>
            </a:extLst>
          </p:cNvPr>
          <p:cNvSpPr txBox="1">
            <a:spLocks/>
          </p:cNvSpPr>
          <p:nvPr/>
        </p:nvSpPr>
        <p:spPr>
          <a:xfrm>
            <a:off x="623140" y="380054"/>
            <a:ext cx="10945719"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3600" dirty="0">
                <a:solidFill>
                  <a:schemeClr val="bg1"/>
                </a:solidFill>
                <a:latin typeface="Cavolini" panose="03000502040302020204" pitchFamily="66" charset="0"/>
                <a:cs typeface="Cavolini" panose="03000502040302020204" pitchFamily="66" charset="0"/>
              </a:rPr>
              <a:t>Agenda</a:t>
            </a:r>
            <a:endParaRPr lang="en-US" sz="2000" dirty="0">
              <a:solidFill>
                <a:schemeClr val="bg1"/>
              </a:solidFill>
              <a:latin typeface="Cavolini" panose="03000502040302020204" pitchFamily="66" charset="0"/>
              <a:cs typeface="Cavolini" panose="03000502040302020204" pitchFamily="66" charset="0"/>
            </a:endParaRPr>
          </a:p>
        </p:txBody>
      </p:sp>
      <p:sp>
        <p:nvSpPr>
          <p:cNvPr id="7" name="Rectangle 6">
            <a:extLst>
              <a:ext uri="{FF2B5EF4-FFF2-40B4-BE49-F238E27FC236}">
                <a16:creationId xmlns:a16="http://schemas.microsoft.com/office/drawing/2014/main" id="{11DB7C2C-D2C0-51DE-1E25-057427308CCD}"/>
              </a:ext>
            </a:extLst>
          </p:cNvPr>
          <p:cNvSpPr/>
          <p:nvPr/>
        </p:nvSpPr>
        <p:spPr>
          <a:xfrm>
            <a:off x="92404" y="191386"/>
            <a:ext cx="11837582" cy="6475228"/>
          </a:xfrm>
          <a:prstGeom prst="rect">
            <a:avLst/>
          </a:prstGeom>
          <a:noFill/>
          <a:ln>
            <a:solidFill>
              <a:srgbClr val="A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a:extLst>
              <a:ext uri="{FF2B5EF4-FFF2-40B4-BE49-F238E27FC236}">
                <a16:creationId xmlns:a16="http://schemas.microsoft.com/office/drawing/2014/main" id="{B4012A21-752B-5F99-FFE5-EBC2AF675DE0}"/>
              </a:ext>
            </a:extLst>
          </p:cNvPr>
          <p:cNvSpPr>
            <a:spLocks noGrp="1"/>
          </p:cNvSpPr>
          <p:nvPr>
            <p:ph type="sldNum" sz="quarter" idx="12"/>
          </p:nvPr>
        </p:nvSpPr>
        <p:spPr/>
        <p:txBody>
          <a:bodyPr/>
          <a:lstStyle/>
          <a:p>
            <a:fld id="{19CC1670-2E2E-471A-BC41-743023EB4128}" type="slidenum">
              <a:rPr lang="en-US" smtClean="0"/>
              <a:t>3</a:t>
            </a:fld>
            <a:endParaRPr lang="en-US" dirty="0"/>
          </a:p>
        </p:txBody>
      </p:sp>
      <p:sp>
        <p:nvSpPr>
          <p:cNvPr id="5" name="Content Placeholder 2">
            <a:extLst>
              <a:ext uri="{FF2B5EF4-FFF2-40B4-BE49-F238E27FC236}">
                <a16:creationId xmlns:a16="http://schemas.microsoft.com/office/drawing/2014/main" id="{0244DD98-4133-1172-6EB9-3089B60CA784}"/>
              </a:ext>
            </a:extLst>
          </p:cNvPr>
          <p:cNvSpPr>
            <a:spLocks noGrp="1"/>
          </p:cNvSpPr>
          <p:nvPr>
            <p:ph idx="1"/>
          </p:nvPr>
        </p:nvSpPr>
        <p:spPr>
          <a:xfrm>
            <a:off x="623139" y="1560442"/>
            <a:ext cx="10945719" cy="4795907"/>
          </a:xfrm>
        </p:spPr>
        <p:txBody>
          <a:bodyPr/>
          <a:lstStyle/>
          <a:p>
            <a:pPr marL="127000" indent="0" rtl="0">
              <a:spcBef>
                <a:spcPts val="0"/>
              </a:spcBef>
              <a:spcAft>
                <a:spcPts val="0"/>
              </a:spcAft>
              <a:buNone/>
            </a:pPr>
            <a:r>
              <a:rPr lang="en-US" sz="2400" b="1" i="0" u="none" strike="noStrike" dirty="0">
                <a:solidFill>
                  <a:srgbClr val="000000"/>
                </a:solidFill>
                <a:effectLst/>
                <a:latin typeface="Aptos" panose="020B0004020202020204" pitchFamily="34" charset="0"/>
              </a:rPr>
              <a:t>AI is here - can adversarial AI be far behind?</a:t>
            </a:r>
          </a:p>
          <a:p>
            <a:pPr marL="127000" indent="0" rtl="0">
              <a:spcBef>
                <a:spcPts val="0"/>
              </a:spcBef>
              <a:spcAft>
                <a:spcPts val="0"/>
              </a:spcAft>
              <a:buNone/>
            </a:pPr>
            <a:endParaRPr lang="en-US" sz="1800" dirty="0">
              <a:solidFill>
                <a:srgbClr val="000000"/>
              </a:solidFill>
              <a:latin typeface="Arial" panose="020B0604020202020204" pitchFamily="34" charset="0"/>
            </a:endParaRPr>
          </a:p>
          <a:p>
            <a:pPr marL="127000" indent="0" rtl="0">
              <a:spcBef>
                <a:spcPts val="0"/>
              </a:spcBef>
              <a:spcAft>
                <a:spcPts val="0"/>
              </a:spcAft>
              <a:buNone/>
            </a:pPr>
            <a:endParaRPr lang="en-US" b="0" dirty="0">
              <a:effectLst/>
            </a:endParaRPr>
          </a:p>
          <a:p>
            <a:pPr marL="457200" fontAlgn="base">
              <a:lnSpc>
                <a:spcPct val="150000"/>
              </a:lnSpc>
              <a:spcBef>
                <a:spcPts val="0"/>
              </a:spcBef>
            </a:pPr>
            <a:r>
              <a:rPr lang="en-US" sz="2400" dirty="0">
                <a:solidFill>
                  <a:srgbClr val="000000"/>
                </a:solidFill>
                <a:latin typeface="Aptos" panose="020B0004020202020204" pitchFamily="34" charset="0"/>
              </a:rPr>
              <a:t>What is adversarial AI?</a:t>
            </a:r>
          </a:p>
          <a:p>
            <a:pPr marL="457200" fontAlgn="base">
              <a:lnSpc>
                <a:spcPct val="150000"/>
              </a:lnSpc>
              <a:spcBef>
                <a:spcPts val="0"/>
              </a:spcBef>
            </a:pPr>
            <a:r>
              <a:rPr lang="en-US" sz="2400" dirty="0">
                <a:solidFill>
                  <a:srgbClr val="000000"/>
                </a:solidFill>
                <a:latin typeface="Aptos" panose="020B0004020202020204" pitchFamily="34" charset="0"/>
              </a:rPr>
              <a:t>Impact of adversarial AI on data, AI models, and security</a:t>
            </a:r>
          </a:p>
          <a:p>
            <a:pPr marL="457200" fontAlgn="base">
              <a:lnSpc>
                <a:spcPct val="150000"/>
              </a:lnSpc>
              <a:spcBef>
                <a:spcPts val="0"/>
              </a:spcBef>
            </a:pPr>
            <a:r>
              <a:rPr lang="en-US" sz="2400" dirty="0">
                <a:solidFill>
                  <a:srgbClr val="000000"/>
                </a:solidFill>
                <a:latin typeface="Aptos" panose="020B0004020202020204" pitchFamily="34" charset="0"/>
              </a:rPr>
              <a:t>Detection of adversarial AI</a:t>
            </a:r>
          </a:p>
          <a:p>
            <a:pPr marL="457200" fontAlgn="base">
              <a:lnSpc>
                <a:spcPct val="150000"/>
              </a:lnSpc>
              <a:spcBef>
                <a:spcPts val="0"/>
              </a:spcBef>
            </a:pPr>
            <a:r>
              <a:rPr lang="en-US" sz="2400" dirty="0">
                <a:solidFill>
                  <a:srgbClr val="000000"/>
                </a:solidFill>
                <a:latin typeface="Aptos" panose="020B0004020202020204" pitchFamily="34" charset="0"/>
              </a:rPr>
              <a:t>Prevention and remediation techniques</a:t>
            </a:r>
          </a:p>
          <a:p>
            <a:pPr marL="457200" fontAlgn="base">
              <a:lnSpc>
                <a:spcPct val="150000"/>
              </a:lnSpc>
              <a:spcBef>
                <a:spcPts val="0"/>
              </a:spcBef>
            </a:pPr>
            <a:r>
              <a:rPr lang="en-US" sz="2400" dirty="0">
                <a:solidFill>
                  <a:srgbClr val="000000"/>
                </a:solidFill>
                <a:latin typeface="Aptos" panose="020B0004020202020204" pitchFamily="34" charset="0"/>
              </a:rPr>
              <a:t>Key takeaways</a:t>
            </a:r>
          </a:p>
        </p:txBody>
      </p:sp>
    </p:spTree>
    <p:extLst>
      <p:ext uri="{BB962C8B-B14F-4D97-AF65-F5344CB8AC3E}">
        <p14:creationId xmlns:p14="http://schemas.microsoft.com/office/powerpoint/2010/main" val="3406229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E34E8C69-48DF-3839-377D-12F4C47FA7E6}"/>
              </a:ext>
            </a:extLst>
          </p:cNvPr>
          <p:cNvSpPr txBox="1">
            <a:spLocks/>
          </p:cNvSpPr>
          <p:nvPr/>
        </p:nvSpPr>
        <p:spPr>
          <a:xfrm>
            <a:off x="2117835" y="2987545"/>
            <a:ext cx="7956330"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3600" dirty="0">
                <a:solidFill>
                  <a:schemeClr val="bg1"/>
                </a:solidFill>
                <a:latin typeface="Cavolini" panose="03000502040302020204" pitchFamily="66" charset="0"/>
                <a:cs typeface="Cavolini" panose="03000502040302020204" pitchFamily="66" charset="0"/>
              </a:rPr>
              <a:t>Introduction to Adversarial AI</a:t>
            </a:r>
            <a:endParaRPr lang="en-US" sz="2000" dirty="0">
              <a:solidFill>
                <a:schemeClr val="bg1"/>
              </a:solidFill>
              <a:latin typeface="Cavolini" panose="03000502040302020204" pitchFamily="66" charset="0"/>
              <a:cs typeface="Cavolini" panose="03000502040302020204" pitchFamily="66" charset="0"/>
            </a:endParaRPr>
          </a:p>
        </p:txBody>
      </p:sp>
      <p:sp>
        <p:nvSpPr>
          <p:cNvPr id="7" name="Rectangle 6">
            <a:extLst>
              <a:ext uri="{FF2B5EF4-FFF2-40B4-BE49-F238E27FC236}">
                <a16:creationId xmlns:a16="http://schemas.microsoft.com/office/drawing/2014/main" id="{11DB7C2C-D2C0-51DE-1E25-057427308CCD}"/>
              </a:ext>
            </a:extLst>
          </p:cNvPr>
          <p:cNvSpPr/>
          <p:nvPr/>
        </p:nvSpPr>
        <p:spPr>
          <a:xfrm>
            <a:off x="92404" y="191386"/>
            <a:ext cx="11837582" cy="6475228"/>
          </a:xfrm>
          <a:prstGeom prst="rect">
            <a:avLst/>
          </a:prstGeom>
          <a:noFill/>
          <a:ln>
            <a:solidFill>
              <a:srgbClr val="A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a:extLst>
              <a:ext uri="{FF2B5EF4-FFF2-40B4-BE49-F238E27FC236}">
                <a16:creationId xmlns:a16="http://schemas.microsoft.com/office/drawing/2014/main" id="{B4012A21-752B-5F99-FFE5-EBC2AF675DE0}"/>
              </a:ext>
            </a:extLst>
          </p:cNvPr>
          <p:cNvSpPr>
            <a:spLocks noGrp="1"/>
          </p:cNvSpPr>
          <p:nvPr>
            <p:ph type="sldNum" sz="quarter" idx="12"/>
          </p:nvPr>
        </p:nvSpPr>
        <p:spPr/>
        <p:txBody>
          <a:bodyPr/>
          <a:lstStyle/>
          <a:p>
            <a:fld id="{19CC1670-2E2E-471A-BC41-743023EB4128}" type="slidenum">
              <a:rPr lang="en-US" smtClean="0"/>
              <a:t>4</a:t>
            </a:fld>
            <a:endParaRPr lang="en-US" dirty="0"/>
          </a:p>
        </p:txBody>
      </p:sp>
    </p:spTree>
    <p:extLst>
      <p:ext uri="{BB962C8B-B14F-4D97-AF65-F5344CB8AC3E}">
        <p14:creationId xmlns:p14="http://schemas.microsoft.com/office/powerpoint/2010/main" val="4275950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E34E8C69-48DF-3839-377D-12F4C47FA7E6}"/>
              </a:ext>
            </a:extLst>
          </p:cNvPr>
          <p:cNvSpPr txBox="1">
            <a:spLocks/>
          </p:cNvSpPr>
          <p:nvPr/>
        </p:nvSpPr>
        <p:spPr>
          <a:xfrm>
            <a:off x="623140" y="380054"/>
            <a:ext cx="10945719"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3600" dirty="0">
                <a:latin typeface="Cavolini" panose="03000502040302020204" pitchFamily="66" charset="0"/>
                <a:cs typeface="Cavolini" panose="03000502040302020204" pitchFamily="66" charset="0"/>
              </a:rPr>
              <a:t>What is adversarial AI?</a:t>
            </a:r>
            <a:endParaRPr lang="en-US" sz="1200" dirty="0">
              <a:solidFill>
                <a:schemeClr val="bg1"/>
              </a:solidFill>
              <a:latin typeface="Cavolini" panose="03000502040302020204" pitchFamily="66" charset="0"/>
              <a:cs typeface="Cavolini" panose="03000502040302020204" pitchFamily="66" charset="0"/>
            </a:endParaRPr>
          </a:p>
        </p:txBody>
      </p:sp>
      <p:sp>
        <p:nvSpPr>
          <p:cNvPr id="7" name="Rectangle 6">
            <a:extLst>
              <a:ext uri="{FF2B5EF4-FFF2-40B4-BE49-F238E27FC236}">
                <a16:creationId xmlns:a16="http://schemas.microsoft.com/office/drawing/2014/main" id="{11DB7C2C-D2C0-51DE-1E25-057427308CCD}"/>
              </a:ext>
            </a:extLst>
          </p:cNvPr>
          <p:cNvSpPr/>
          <p:nvPr/>
        </p:nvSpPr>
        <p:spPr>
          <a:xfrm>
            <a:off x="92404" y="191386"/>
            <a:ext cx="11837582" cy="6475228"/>
          </a:xfrm>
          <a:prstGeom prst="rect">
            <a:avLst/>
          </a:prstGeom>
          <a:noFill/>
          <a:ln>
            <a:solidFill>
              <a:srgbClr val="A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a:extLst>
              <a:ext uri="{FF2B5EF4-FFF2-40B4-BE49-F238E27FC236}">
                <a16:creationId xmlns:a16="http://schemas.microsoft.com/office/drawing/2014/main" id="{B4012A21-752B-5F99-FFE5-EBC2AF675DE0}"/>
              </a:ext>
            </a:extLst>
          </p:cNvPr>
          <p:cNvSpPr>
            <a:spLocks noGrp="1"/>
          </p:cNvSpPr>
          <p:nvPr>
            <p:ph type="sldNum" sz="quarter" idx="12"/>
          </p:nvPr>
        </p:nvSpPr>
        <p:spPr/>
        <p:txBody>
          <a:bodyPr/>
          <a:lstStyle/>
          <a:p>
            <a:fld id="{19CC1670-2E2E-471A-BC41-743023EB4128}" type="slidenum">
              <a:rPr lang="en-US" smtClean="0"/>
              <a:t>5</a:t>
            </a:fld>
            <a:endParaRPr lang="en-US" dirty="0"/>
          </a:p>
        </p:txBody>
      </p:sp>
      <p:sp>
        <p:nvSpPr>
          <p:cNvPr id="5" name="Content Placeholder 2">
            <a:extLst>
              <a:ext uri="{FF2B5EF4-FFF2-40B4-BE49-F238E27FC236}">
                <a16:creationId xmlns:a16="http://schemas.microsoft.com/office/drawing/2014/main" id="{0244DD98-4133-1172-6EB9-3089B60CA784}"/>
              </a:ext>
            </a:extLst>
          </p:cNvPr>
          <p:cNvSpPr>
            <a:spLocks noGrp="1"/>
          </p:cNvSpPr>
          <p:nvPr>
            <p:ph idx="1"/>
          </p:nvPr>
        </p:nvSpPr>
        <p:spPr>
          <a:xfrm>
            <a:off x="623139" y="1560443"/>
            <a:ext cx="10945719" cy="1256330"/>
          </a:xfrm>
        </p:spPr>
        <p:txBody>
          <a:bodyPr>
            <a:normAutofit/>
          </a:bodyPr>
          <a:lstStyle/>
          <a:p>
            <a:pPr marL="0" indent="0">
              <a:buNone/>
            </a:pPr>
            <a:r>
              <a:rPr lang="en-US" dirty="0"/>
              <a:t>Malicious actors manipulate the use of AI in existing processes to present an outcome that is harmful to the organization being attacked.</a:t>
            </a:r>
          </a:p>
        </p:txBody>
      </p:sp>
      <p:sp>
        <p:nvSpPr>
          <p:cNvPr id="2" name="Rectangle 1">
            <a:extLst>
              <a:ext uri="{FF2B5EF4-FFF2-40B4-BE49-F238E27FC236}">
                <a16:creationId xmlns:a16="http://schemas.microsoft.com/office/drawing/2014/main" id="{C47AA636-F74B-F705-3D64-7B95E30E62B3}"/>
              </a:ext>
            </a:extLst>
          </p:cNvPr>
          <p:cNvSpPr/>
          <p:nvPr/>
        </p:nvSpPr>
        <p:spPr>
          <a:xfrm>
            <a:off x="725214" y="3069021"/>
            <a:ext cx="5055476" cy="328732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2400" dirty="0">
                <a:solidFill>
                  <a:schemeClr val="tx1"/>
                </a:solidFill>
              </a:rPr>
              <a:t>Manipulate Machine Learning (ML) algorithms to undermine security systems</a:t>
            </a:r>
          </a:p>
          <a:p>
            <a:pPr marL="285750" indent="-285750">
              <a:spcBef>
                <a:spcPts val="600"/>
              </a:spcBef>
              <a:buFont typeface="Arial" panose="020B0604020202020204" pitchFamily="34" charset="0"/>
              <a:buChar char="•"/>
            </a:pPr>
            <a:r>
              <a:rPr lang="en-US" sz="2400" dirty="0">
                <a:solidFill>
                  <a:schemeClr val="tx1"/>
                </a:solidFill>
              </a:rPr>
              <a:t>Cause ML models to misinterpret data inputs to make them behave in a manner favorable to the attacker</a:t>
            </a:r>
          </a:p>
        </p:txBody>
      </p:sp>
      <p:sp>
        <p:nvSpPr>
          <p:cNvPr id="4" name="Rectangle 3">
            <a:extLst>
              <a:ext uri="{FF2B5EF4-FFF2-40B4-BE49-F238E27FC236}">
                <a16:creationId xmlns:a16="http://schemas.microsoft.com/office/drawing/2014/main" id="{45E6A6CB-E649-51AC-3745-6F823C21D209}"/>
              </a:ext>
            </a:extLst>
          </p:cNvPr>
          <p:cNvSpPr/>
          <p:nvPr/>
        </p:nvSpPr>
        <p:spPr>
          <a:xfrm>
            <a:off x="6411312" y="3069020"/>
            <a:ext cx="5055476" cy="328732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spcBef>
                <a:spcPts val="600"/>
              </a:spcBef>
              <a:buFont typeface="Arial" panose="020B0604020202020204" pitchFamily="34" charset="0"/>
              <a:buChar char="•"/>
            </a:pPr>
            <a:r>
              <a:rPr lang="en-US" sz="2400" dirty="0">
                <a:solidFill>
                  <a:schemeClr val="tx1"/>
                </a:solidFill>
              </a:rPr>
              <a:t>Deliberately subvert the functionality of AI systems</a:t>
            </a:r>
          </a:p>
          <a:p>
            <a:pPr marL="285750" indent="-285750">
              <a:spcBef>
                <a:spcPts val="600"/>
              </a:spcBef>
              <a:buFont typeface="Arial" panose="020B0604020202020204" pitchFamily="34" charset="0"/>
              <a:buChar char="•"/>
            </a:pPr>
            <a:r>
              <a:rPr lang="en-US" sz="2400" dirty="0">
                <a:solidFill>
                  <a:schemeClr val="tx1"/>
                </a:solidFill>
              </a:rPr>
              <a:t>Inject prompts into the large language models (LLMs) used by AI to perform unauthorized actions, poison, or degrade data that the LLMs draw from </a:t>
            </a:r>
          </a:p>
        </p:txBody>
      </p:sp>
    </p:spTree>
    <p:extLst>
      <p:ext uri="{BB962C8B-B14F-4D97-AF65-F5344CB8AC3E}">
        <p14:creationId xmlns:p14="http://schemas.microsoft.com/office/powerpoint/2010/main" val="2922475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E34E8C69-48DF-3839-377D-12F4C47FA7E6}"/>
              </a:ext>
            </a:extLst>
          </p:cNvPr>
          <p:cNvSpPr txBox="1">
            <a:spLocks/>
          </p:cNvSpPr>
          <p:nvPr/>
        </p:nvSpPr>
        <p:spPr>
          <a:xfrm>
            <a:off x="623140" y="380054"/>
            <a:ext cx="10945719"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3600" dirty="0">
                <a:latin typeface="Cavolini" panose="03000502040302020204" pitchFamily="66" charset="0"/>
                <a:cs typeface="Cavolini" panose="03000502040302020204" pitchFamily="66" charset="0"/>
              </a:rPr>
              <a:t>Broad categories of adversarial AI</a:t>
            </a:r>
            <a:endParaRPr lang="en-US" sz="1200" dirty="0">
              <a:solidFill>
                <a:schemeClr val="bg1"/>
              </a:solidFill>
              <a:latin typeface="Cavolini" panose="03000502040302020204" pitchFamily="66" charset="0"/>
              <a:cs typeface="Cavolini" panose="03000502040302020204" pitchFamily="66" charset="0"/>
            </a:endParaRPr>
          </a:p>
        </p:txBody>
      </p:sp>
      <p:sp>
        <p:nvSpPr>
          <p:cNvPr id="7" name="Rectangle 6">
            <a:extLst>
              <a:ext uri="{FF2B5EF4-FFF2-40B4-BE49-F238E27FC236}">
                <a16:creationId xmlns:a16="http://schemas.microsoft.com/office/drawing/2014/main" id="{11DB7C2C-D2C0-51DE-1E25-057427308CCD}"/>
              </a:ext>
            </a:extLst>
          </p:cNvPr>
          <p:cNvSpPr/>
          <p:nvPr/>
        </p:nvSpPr>
        <p:spPr>
          <a:xfrm>
            <a:off x="92404" y="191386"/>
            <a:ext cx="11837582" cy="6475228"/>
          </a:xfrm>
          <a:prstGeom prst="rect">
            <a:avLst/>
          </a:prstGeom>
          <a:noFill/>
          <a:ln>
            <a:solidFill>
              <a:srgbClr val="A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a:extLst>
              <a:ext uri="{FF2B5EF4-FFF2-40B4-BE49-F238E27FC236}">
                <a16:creationId xmlns:a16="http://schemas.microsoft.com/office/drawing/2014/main" id="{B4012A21-752B-5F99-FFE5-EBC2AF675DE0}"/>
              </a:ext>
            </a:extLst>
          </p:cNvPr>
          <p:cNvSpPr>
            <a:spLocks noGrp="1"/>
          </p:cNvSpPr>
          <p:nvPr>
            <p:ph type="sldNum" sz="quarter" idx="12"/>
          </p:nvPr>
        </p:nvSpPr>
        <p:spPr/>
        <p:txBody>
          <a:bodyPr/>
          <a:lstStyle/>
          <a:p>
            <a:fld id="{19CC1670-2E2E-471A-BC41-743023EB4128}" type="slidenum">
              <a:rPr lang="en-US" smtClean="0"/>
              <a:t>6</a:t>
            </a:fld>
            <a:endParaRPr lang="en-US" dirty="0"/>
          </a:p>
        </p:txBody>
      </p:sp>
      <p:sp>
        <p:nvSpPr>
          <p:cNvPr id="2" name="Rectangle 1">
            <a:extLst>
              <a:ext uri="{FF2B5EF4-FFF2-40B4-BE49-F238E27FC236}">
                <a16:creationId xmlns:a16="http://schemas.microsoft.com/office/drawing/2014/main" id="{C47AA636-F74B-F705-3D64-7B95E30E62B3}"/>
              </a:ext>
            </a:extLst>
          </p:cNvPr>
          <p:cNvSpPr/>
          <p:nvPr/>
        </p:nvSpPr>
        <p:spPr>
          <a:xfrm>
            <a:off x="725213" y="1785334"/>
            <a:ext cx="5055476" cy="4174031"/>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spcBef>
                <a:spcPts val="600"/>
              </a:spcBef>
            </a:pPr>
            <a:r>
              <a:rPr lang="en-US" sz="2400" b="1" dirty="0">
                <a:solidFill>
                  <a:schemeClr val="tx1"/>
                </a:solidFill>
              </a:rPr>
              <a:t>Compromise Agency’s AI program</a:t>
            </a:r>
          </a:p>
          <a:p>
            <a:pPr>
              <a:spcBef>
                <a:spcPts val="600"/>
              </a:spcBef>
            </a:pPr>
            <a:r>
              <a:rPr lang="en-US" sz="2400" dirty="0">
                <a:solidFill>
                  <a:schemeClr val="tx1"/>
                </a:solidFill>
              </a:rPr>
              <a:t>Agency’s AI program is tampered with, to introduce data anomalies or model shifts. For example:</a:t>
            </a:r>
          </a:p>
          <a:p>
            <a:pPr marL="285750" indent="-285750">
              <a:buFont typeface="Arial" panose="020B0604020202020204" pitchFamily="34" charset="0"/>
              <a:buChar char="•"/>
            </a:pPr>
            <a:r>
              <a:rPr lang="en-US" sz="2400" dirty="0">
                <a:solidFill>
                  <a:schemeClr val="tx1"/>
                </a:solidFill>
              </a:rPr>
              <a:t>Input data is compromised</a:t>
            </a:r>
          </a:p>
          <a:p>
            <a:pPr marL="285750" indent="-285750">
              <a:spcBef>
                <a:spcPts val="600"/>
              </a:spcBef>
              <a:buFont typeface="Arial" panose="020B0604020202020204" pitchFamily="34" charset="0"/>
              <a:buChar char="•"/>
            </a:pPr>
            <a:r>
              <a:rPr lang="en-US" sz="2400" dirty="0">
                <a:solidFill>
                  <a:schemeClr val="tx1"/>
                </a:solidFill>
              </a:rPr>
              <a:t>AI model is tampered with, to introduce bias </a:t>
            </a:r>
          </a:p>
          <a:p>
            <a:pPr marL="285750" indent="-285750">
              <a:spcBef>
                <a:spcPts val="600"/>
              </a:spcBef>
              <a:buFont typeface="Arial" panose="020B0604020202020204" pitchFamily="34" charset="0"/>
              <a:buChar char="•"/>
            </a:pPr>
            <a:r>
              <a:rPr lang="en-US" sz="2400" dirty="0">
                <a:solidFill>
                  <a:schemeClr val="tx1"/>
                </a:solidFill>
              </a:rPr>
              <a:t>Weaknesses or gaps in the AI model are leveraged</a:t>
            </a:r>
          </a:p>
          <a:p>
            <a:pPr marL="285750" indent="-285750">
              <a:spcBef>
                <a:spcPts val="600"/>
              </a:spcBef>
              <a:buFont typeface="Arial" panose="020B0604020202020204" pitchFamily="34" charset="0"/>
              <a:buChar char="•"/>
            </a:pPr>
            <a:endParaRPr lang="en-US" sz="2400" dirty="0">
              <a:solidFill>
                <a:schemeClr val="tx1"/>
              </a:solidFill>
            </a:endParaRPr>
          </a:p>
        </p:txBody>
      </p:sp>
      <p:sp>
        <p:nvSpPr>
          <p:cNvPr id="4" name="Rectangle 3">
            <a:extLst>
              <a:ext uri="{FF2B5EF4-FFF2-40B4-BE49-F238E27FC236}">
                <a16:creationId xmlns:a16="http://schemas.microsoft.com/office/drawing/2014/main" id="{45E6A6CB-E649-51AC-3745-6F823C21D209}"/>
              </a:ext>
            </a:extLst>
          </p:cNvPr>
          <p:cNvSpPr/>
          <p:nvPr/>
        </p:nvSpPr>
        <p:spPr>
          <a:xfrm>
            <a:off x="6393289" y="1785334"/>
            <a:ext cx="5055476" cy="4174032"/>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spcBef>
                <a:spcPts val="600"/>
              </a:spcBef>
            </a:pPr>
            <a:r>
              <a:rPr lang="en-US" sz="2400" b="1" dirty="0">
                <a:solidFill>
                  <a:schemeClr val="tx1"/>
                </a:solidFill>
              </a:rPr>
              <a:t>Use AI for sophisticated attacks</a:t>
            </a:r>
          </a:p>
          <a:p>
            <a:pPr>
              <a:spcBef>
                <a:spcPts val="600"/>
              </a:spcBef>
            </a:pPr>
            <a:r>
              <a:rPr lang="en-US" sz="2400" dirty="0">
                <a:solidFill>
                  <a:schemeClr val="tx1"/>
                </a:solidFill>
              </a:rPr>
              <a:t>Adversaries use AI to automate attacks, target high-value assets, and adopt reinforcement learning to enter an agency’s network. For example:</a:t>
            </a:r>
          </a:p>
          <a:p>
            <a:pPr marL="285750" indent="-285750">
              <a:spcBef>
                <a:spcPts val="600"/>
              </a:spcBef>
              <a:buFont typeface="Arial" panose="020B0604020202020204" pitchFamily="34" charset="0"/>
              <a:buChar char="•"/>
            </a:pPr>
            <a:r>
              <a:rPr lang="en-US" sz="2400" dirty="0">
                <a:solidFill>
                  <a:schemeClr val="tx1"/>
                </a:solidFill>
              </a:rPr>
              <a:t>Use sophisticated AI-generated deepfakes, voice commands, etc., to generate successful phishing, social engineering campaigns that target privileged accounts</a:t>
            </a:r>
          </a:p>
        </p:txBody>
      </p:sp>
    </p:spTree>
    <p:extLst>
      <p:ext uri="{BB962C8B-B14F-4D97-AF65-F5344CB8AC3E}">
        <p14:creationId xmlns:p14="http://schemas.microsoft.com/office/powerpoint/2010/main" val="3535899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E34E8C69-48DF-3839-377D-12F4C47FA7E6}"/>
              </a:ext>
            </a:extLst>
          </p:cNvPr>
          <p:cNvSpPr txBox="1">
            <a:spLocks/>
          </p:cNvSpPr>
          <p:nvPr/>
        </p:nvSpPr>
        <p:spPr>
          <a:xfrm>
            <a:off x="623140" y="380054"/>
            <a:ext cx="10945719"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3600" dirty="0">
                <a:latin typeface="Cavolini" panose="03000502040302020204" pitchFamily="66" charset="0"/>
                <a:cs typeface="Cavolini" panose="03000502040302020204" pitchFamily="66" charset="0"/>
              </a:rPr>
              <a:t>Threats posed by adversarial AI</a:t>
            </a:r>
            <a:endParaRPr lang="en-US" sz="1200" dirty="0">
              <a:solidFill>
                <a:schemeClr val="bg1"/>
              </a:solidFill>
              <a:latin typeface="Cavolini" panose="03000502040302020204" pitchFamily="66" charset="0"/>
              <a:cs typeface="Cavolini" panose="03000502040302020204" pitchFamily="66" charset="0"/>
            </a:endParaRPr>
          </a:p>
        </p:txBody>
      </p:sp>
      <p:sp>
        <p:nvSpPr>
          <p:cNvPr id="7" name="Rectangle 6">
            <a:extLst>
              <a:ext uri="{FF2B5EF4-FFF2-40B4-BE49-F238E27FC236}">
                <a16:creationId xmlns:a16="http://schemas.microsoft.com/office/drawing/2014/main" id="{11DB7C2C-D2C0-51DE-1E25-057427308CCD}"/>
              </a:ext>
            </a:extLst>
          </p:cNvPr>
          <p:cNvSpPr/>
          <p:nvPr/>
        </p:nvSpPr>
        <p:spPr>
          <a:xfrm>
            <a:off x="92404" y="191386"/>
            <a:ext cx="11837582" cy="6475228"/>
          </a:xfrm>
          <a:prstGeom prst="rect">
            <a:avLst/>
          </a:prstGeom>
          <a:noFill/>
          <a:ln>
            <a:solidFill>
              <a:srgbClr val="A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a:extLst>
              <a:ext uri="{FF2B5EF4-FFF2-40B4-BE49-F238E27FC236}">
                <a16:creationId xmlns:a16="http://schemas.microsoft.com/office/drawing/2014/main" id="{B4012A21-752B-5F99-FFE5-EBC2AF675DE0}"/>
              </a:ext>
            </a:extLst>
          </p:cNvPr>
          <p:cNvSpPr>
            <a:spLocks noGrp="1"/>
          </p:cNvSpPr>
          <p:nvPr>
            <p:ph type="sldNum" sz="quarter" idx="12"/>
          </p:nvPr>
        </p:nvSpPr>
        <p:spPr/>
        <p:txBody>
          <a:bodyPr/>
          <a:lstStyle/>
          <a:p>
            <a:fld id="{19CC1670-2E2E-471A-BC41-743023EB4128}" type="slidenum">
              <a:rPr lang="en-US" smtClean="0"/>
              <a:t>7</a:t>
            </a:fld>
            <a:endParaRPr lang="en-US" dirty="0"/>
          </a:p>
        </p:txBody>
      </p:sp>
      <p:sp>
        <p:nvSpPr>
          <p:cNvPr id="5" name="Content Placeholder 2">
            <a:extLst>
              <a:ext uri="{FF2B5EF4-FFF2-40B4-BE49-F238E27FC236}">
                <a16:creationId xmlns:a16="http://schemas.microsoft.com/office/drawing/2014/main" id="{0244DD98-4133-1172-6EB9-3089B60CA784}"/>
              </a:ext>
            </a:extLst>
          </p:cNvPr>
          <p:cNvSpPr>
            <a:spLocks noGrp="1"/>
          </p:cNvSpPr>
          <p:nvPr>
            <p:ph idx="1"/>
          </p:nvPr>
        </p:nvSpPr>
        <p:spPr>
          <a:xfrm>
            <a:off x="3461844" y="1451631"/>
            <a:ext cx="5268310" cy="481457"/>
          </a:xfrm>
        </p:spPr>
        <p:txBody>
          <a:bodyPr>
            <a:normAutofit fontScale="85000" lnSpcReduction="10000"/>
          </a:bodyPr>
          <a:lstStyle/>
          <a:p>
            <a:pPr marL="0" indent="0">
              <a:buNone/>
            </a:pPr>
            <a:r>
              <a:rPr lang="en-US" dirty="0"/>
              <a:t>Compromise the agency’s AI program</a:t>
            </a:r>
          </a:p>
        </p:txBody>
      </p:sp>
      <p:sp>
        <p:nvSpPr>
          <p:cNvPr id="2" name="Content Placeholder 2">
            <a:extLst>
              <a:ext uri="{FF2B5EF4-FFF2-40B4-BE49-F238E27FC236}">
                <a16:creationId xmlns:a16="http://schemas.microsoft.com/office/drawing/2014/main" id="{7965E2AC-CCA5-946A-67EC-C8D696D2C306}"/>
              </a:ext>
            </a:extLst>
          </p:cNvPr>
          <p:cNvSpPr txBox="1">
            <a:spLocks/>
          </p:cNvSpPr>
          <p:nvPr/>
        </p:nvSpPr>
        <p:spPr>
          <a:xfrm>
            <a:off x="623140" y="2076871"/>
            <a:ext cx="2719150" cy="697830"/>
          </a:xfrm>
          <a:prstGeom prst="rect">
            <a:avLst/>
          </a:prstGeom>
        </p:spPr>
        <p:txBody>
          <a:bodyPr vert="horz" lIns="91440" tIns="45720" rIns="91440" bIns="45720" rtlCol="0" anchor="ctr">
            <a:normAutofit fontScale="92500" lnSpcReduction="20000"/>
          </a:bodyPr>
          <a:lstStyle>
            <a:defPPr>
              <a:defRPr lang="en-US"/>
            </a:defPPr>
            <a:lvl1pPr marL="228600" indent="-228600">
              <a:lnSpc>
                <a:spcPct val="90000"/>
              </a:lnSpc>
              <a:spcBef>
                <a:spcPts val="1000"/>
              </a:spcBef>
              <a:buFont typeface="Arial" panose="020B0604020202020204" pitchFamily="34" charset="0"/>
              <a:buChar char="•"/>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Data poisoning, data injection</a:t>
            </a:r>
          </a:p>
        </p:txBody>
      </p:sp>
      <p:sp>
        <p:nvSpPr>
          <p:cNvPr id="3" name="Content Placeholder 2">
            <a:extLst>
              <a:ext uri="{FF2B5EF4-FFF2-40B4-BE49-F238E27FC236}">
                <a16:creationId xmlns:a16="http://schemas.microsoft.com/office/drawing/2014/main" id="{4446F60B-93F8-AA47-2E30-94414B6BDFB4}"/>
              </a:ext>
            </a:extLst>
          </p:cNvPr>
          <p:cNvSpPr txBox="1">
            <a:spLocks/>
          </p:cNvSpPr>
          <p:nvPr/>
        </p:nvSpPr>
        <p:spPr>
          <a:xfrm>
            <a:off x="3873026" y="2080202"/>
            <a:ext cx="7719026" cy="882908"/>
          </a:xfrm>
          <a:prstGeom prst="rect">
            <a:avLst/>
          </a:prstGeom>
        </p:spPr>
        <p:txBody>
          <a:bodyPr vert="horz" lIns="91440" tIns="45720" rIns="91440" bIns="45720" rtlCol="0">
            <a:noAutofit/>
          </a:bodyPr>
          <a:lstStyle>
            <a:defPPr>
              <a:defRPr lang="en-US"/>
            </a:defPPr>
            <a:lvl1pPr indent="0">
              <a:lnSpc>
                <a:spcPct val="90000"/>
              </a:lnSpc>
              <a:spcBef>
                <a:spcPts val="1000"/>
              </a:spcBef>
              <a:buFont typeface="Arial" panose="020B0604020202020204" pitchFamily="34" charset="0"/>
              <a:buNone/>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sz="1600" dirty="0"/>
              <a:t>Example:  Attackers introduce subtly altered images into a traffic sign recognition system, causing it to misclassify stop signs as yield signs, which could potentially lead to accidents. Similarly, face swaps are injected during a facial recognition process to gain access to classified systems.</a:t>
            </a:r>
          </a:p>
        </p:txBody>
      </p:sp>
      <p:sp>
        <p:nvSpPr>
          <p:cNvPr id="4" name="Content Placeholder 2">
            <a:extLst>
              <a:ext uri="{FF2B5EF4-FFF2-40B4-BE49-F238E27FC236}">
                <a16:creationId xmlns:a16="http://schemas.microsoft.com/office/drawing/2014/main" id="{4F8D563F-6799-F46A-ED89-29413D27B2ED}"/>
              </a:ext>
            </a:extLst>
          </p:cNvPr>
          <p:cNvSpPr txBox="1">
            <a:spLocks/>
          </p:cNvSpPr>
          <p:nvPr/>
        </p:nvSpPr>
        <p:spPr>
          <a:xfrm>
            <a:off x="599948" y="3139377"/>
            <a:ext cx="2742342" cy="697830"/>
          </a:xfrm>
          <a:prstGeom prst="rect">
            <a:avLst/>
          </a:prstGeom>
        </p:spPr>
        <p:txBody>
          <a:bodyPr vert="horz" lIns="91440" tIns="45720" rIns="91440" bIns="45720" rtlCol="0" anchor="ct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Adversarial inputs/prompts</a:t>
            </a:r>
          </a:p>
        </p:txBody>
      </p:sp>
      <p:sp>
        <p:nvSpPr>
          <p:cNvPr id="9" name="Content Placeholder 2">
            <a:extLst>
              <a:ext uri="{FF2B5EF4-FFF2-40B4-BE49-F238E27FC236}">
                <a16:creationId xmlns:a16="http://schemas.microsoft.com/office/drawing/2014/main" id="{5F920327-B002-6C46-B1B1-9778BF7BD229}"/>
              </a:ext>
            </a:extLst>
          </p:cNvPr>
          <p:cNvSpPr txBox="1">
            <a:spLocks/>
          </p:cNvSpPr>
          <p:nvPr/>
        </p:nvSpPr>
        <p:spPr>
          <a:xfrm>
            <a:off x="3847344" y="3235207"/>
            <a:ext cx="7719026" cy="697830"/>
          </a:xfrm>
          <a:prstGeom prst="rect">
            <a:avLst/>
          </a:prstGeom>
        </p:spPr>
        <p:txBody>
          <a:bodyPr vert="horz" lIns="91440" tIns="45720" rIns="91440" bIns="45720" rtlCol="0">
            <a:noAutofit/>
          </a:bodyPr>
          <a:lstStyle>
            <a:defPPr>
              <a:defRPr lang="en-U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sz="1600" dirty="0"/>
              <a:t>Example:  Slight modifications to audio commands, imperceptible to humans, could make voice-controlled systems like smart speakers misinterpret the commands, leading to unauthorized actions.</a:t>
            </a:r>
          </a:p>
        </p:txBody>
      </p:sp>
      <p:sp>
        <p:nvSpPr>
          <p:cNvPr id="10" name="Content Placeholder 2">
            <a:extLst>
              <a:ext uri="{FF2B5EF4-FFF2-40B4-BE49-F238E27FC236}">
                <a16:creationId xmlns:a16="http://schemas.microsoft.com/office/drawing/2014/main" id="{D0045395-53A6-6D98-2D25-744CFD284F7E}"/>
              </a:ext>
            </a:extLst>
          </p:cNvPr>
          <p:cNvSpPr txBox="1">
            <a:spLocks/>
          </p:cNvSpPr>
          <p:nvPr/>
        </p:nvSpPr>
        <p:spPr>
          <a:xfrm>
            <a:off x="623140" y="4201883"/>
            <a:ext cx="2719150" cy="697830"/>
          </a:xfrm>
          <a:prstGeom prst="rect">
            <a:avLst/>
          </a:prstGeom>
        </p:spPr>
        <p:txBody>
          <a:bodyPr vert="horz" lIns="91440" tIns="45720" rIns="91440" bIns="45720" rtlCol="0" anchor="ct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600" dirty="0"/>
              <a:t>Manipulate models</a:t>
            </a:r>
          </a:p>
        </p:txBody>
      </p:sp>
      <p:sp>
        <p:nvSpPr>
          <p:cNvPr id="11" name="Content Placeholder 2">
            <a:extLst>
              <a:ext uri="{FF2B5EF4-FFF2-40B4-BE49-F238E27FC236}">
                <a16:creationId xmlns:a16="http://schemas.microsoft.com/office/drawing/2014/main" id="{BD9280BB-BF0B-B6BF-615D-87B5EF2F7DC1}"/>
              </a:ext>
            </a:extLst>
          </p:cNvPr>
          <p:cNvSpPr txBox="1">
            <a:spLocks/>
          </p:cNvSpPr>
          <p:nvPr/>
        </p:nvSpPr>
        <p:spPr>
          <a:xfrm>
            <a:off x="3847344" y="4201882"/>
            <a:ext cx="7719026" cy="607948"/>
          </a:xfrm>
          <a:prstGeom prst="rect">
            <a:avLst/>
          </a:prstGeom>
        </p:spPr>
        <p:txBody>
          <a:bodyPr vert="horz" lIns="91440" tIns="45720" rIns="91440" bIns="45720" rtlCol="0">
            <a:noAutofit/>
          </a:bodyPr>
          <a:lstStyle>
            <a:defPPr>
              <a:defRPr lang="en-US"/>
            </a:defPPr>
            <a:lvl1pPr indent="0">
              <a:lnSpc>
                <a:spcPct val="90000"/>
              </a:lnSpc>
              <a:spcBef>
                <a:spcPts val="1000"/>
              </a:spcBef>
              <a:buFont typeface="Arial" panose="020B0604020202020204" pitchFamily="34" charset="0"/>
              <a:buNone/>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sz="1600" dirty="0"/>
              <a:t>Example:  In the 2015 cyberattack on the Ukraine power grid, hackers manipulated industrial control systems to cut electricity to nearly 230,000 residents.</a:t>
            </a:r>
          </a:p>
        </p:txBody>
      </p:sp>
      <p:sp>
        <p:nvSpPr>
          <p:cNvPr id="13" name="Content Placeholder 2">
            <a:extLst>
              <a:ext uri="{FF2B5EF4-FFF2-40B4-BE49-F238E27FC236}">
                <a16:creationId xmlns:a16="http://schemas.microsoft.com/office/drawing/2014/main" id="{ACF8D6BB-269E-7FA1-BD99-2E59080CB39A}"/>
              </a:ext>
            </a:extLst>
          </p:cNvPr>
          <p:cNvSpPr txBox="1">
            <a:spLocks/>
          </p:cNvSpPr>
          <p:nvPr/>
        </p:nvSpPr>
        <p:spPr>
          <a:xfrm>
            <a:off x="623140" y="5264389"/>
            <a:ext cx="2719150" cy="607948"/>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600" dirty="0"/>
              <a:t>Introduce bias</a:t>
            </a:r>
          </a:p>
        </p:txBody>
      </p:sp>
      <p:sp>
        <p:nvSpPr>
          <p:cNvPr id="14" name="Content Placeholder 2">
            <a:extLst>
              <a:ext uri="{FF2B5EF4-FFF2-40B4-BE49-F238E27FC236}">
                <a16:creationId xmlns:a16="http://schemas.microsoft.com/office/drawing/2014/main" id="{8D0BDEEB-4347-BED5-4B41-179FF9F929FC}"/>
              </a:ext>
            </a:extLst>
          </p:cNvPr>
          <p:cNvSpPr txBox="1">
            <a:spLocks/>
          </p:cNvSpPr>
          <p:nvPr/>
        </p:nvSpPr>
        <p:spPr>
          <a:xfrm>
            <a:off x="3873026" y="5078675"/>
            <a:ext cx="7744709" cy="1005578"/>
          </a:xfrm>
          <a:prstGeom prst="rect">
            <a:avLst/>
          </a:prstGeom>
        </p:spPr>
        <p:txBody>
          <a:bodyPr vert="horz" lIns="91440" tIns="45720" rIns="91440" bIns="45720" rtlCol="0">
            <a:noAutofit/>
          </a:bodyPr>
          <a:lstStyle>
            <a:defPPr>
              <a:defRPr lang="en-US"/>
            </a:defPPr>
            <a:lvl1pPr indent="0">
              <a:lnSpc>
                <a:spcPct val="90000"/>
              </a:lnSpc>
              <a:spcBef>
                <a:spcPts val="1000"/>
              </a:spcBef>
              <a:buFont typeface="Arial" panose="020B0604020202020204" pitchFamily="34" charset="0"/>
              <a:buNone/>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sz="1600" dirty="0"/>
              <a:t>Example:  If a facial recognition system is predominantly trained on datasets comprising images of individuals from a particular ethnicity, it will perform poorly when identifying individuals from other ethnic backgrounds. This not only compromises security but also exacerbates social inequalities.</a:t>
            </a:r>
          </a:p>
        </p:txBody>
      </p:sp>
    </p:spTree>
    <p:extLst>
      <p:ext uri="{BB962C8B-B14F-4D97-AF65-F5344CB8AC3E}">
        <p14:creationId xmlns:p14="http://schemas.microsoft.com/office/powerpoint/2010/main" val="2818341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anim calcmode="lin" valueType="num">
                                      <p:cBhvr>
                                        <p:cTn id="34" dur="1000" fill="hold"/>
                                        <p:tgtEl>
                                          <p:spTgt spid="11"/>
                                        </p:tgtEl>
                                        <p:attrNameLst>
                                          <p:attrName>ppt_x</p:attrName>
                                        </p:attrNameLst>
                                      </p:cBhvr>
                                      <p:tavLst>
                                        <p:tav tm="0">
                                          <p:val>
                                            <p:strVal val="#ppt_x"/>
                                          </p:val>
                                        </p:tav>
                                        <p:tav tm="100000">
                                          <p:val>
                                            <p:strVal val="#ppt_x"/>
                                          </p:val>
                                        </p:tav>
                                      </p:tavLst>
                                    </p:anim>
                                    <p:anim calcmode="lin" valueType="num">
                                      <p:cBhvr>
                                        <p:cTn id="3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9" grpId="0"/>
      <p:bldP spid="10" grpId="0"/>
      <p:bldP spid="11"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E34E8C69-48DF-3839-377D-12F4C47FA7E6}"/>
              </a:ext>
            </a:extLst>
          </p:cNvPr>
          <p:cNvSpPr txBox="1">
            <a:spLocks/>
          </p:cNvSpPr>
          <p:nvPr/>
        </p:nvSpPr>
        <p:spPr>
          <a:xfrm>
            <a:off x="623140" y="380054"/>
            <a:ext cx="10945719"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3600" dirty="0">
                <a:latin typeface="Cavolini" panose="03000502040302020204" pitchFamily="66" charset="0"/>
                <a:cs typeface="Cavolini" panose="03000502040302020204" pitchFamily="66" charset="0"/>
              </a:rPr>
              <a:t>Threats posed by adversarial AI</a:t>
            </a:r>
            <a:endParaRPr lang="en-US" sz="1200" dirty="0">
              <a:solidFill>
                <a:schemeClr val="bg1"/>
              </a:solidFill>
              <a:latin typeface="Cavolini" panose="03000502040302020204" pitchFamily="66" charset="0"/>
              <a:cs typeface="Cavolini" panose="03000502040302020204" pitchFamily="66" charset="0"/>
            </a:endParaRPr>
          </a:p>
        </p:txBody>
      </p:sp>
      <p:sp>
        <p:nvSpPr>
          <p:cNvPr id="7" name="Rectangle 6">
            <a:extLst>
              <a:ext uri="{FF2B5EF4-FFF2-40B4-BE49-F238E27FC236}">
                <a16:creationId xmlns:a16="http://schemas.microsoft.com/office/drawing/2014/main" id="{11DB7C2C-D2C0-51DE-1E25-057427308CCD}"/>
              </a:ext>
            </a:extLst>
          </p:cNvPr>
          <p:cNvSpPr/>
          <p:nvPr/>
        </p:nvSpPr>
        <p:spPr>
          <a:xfrm>
            <a:off x="92404" y="191386"/>
            <a:ext cx="11837582" cy="6475228"/>
          </a:xfrm>
          <a:prstGeom prst="rect">
            <a:avLst/>
          </a:prstGeom>
          <a:noFill/>
          <a:ln>
            <a:solidFill>
              <a:srgbClr val="A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a:extLst>
              <a:ext uri="{FF2B5EF4-FFF2-40B4-BE49-F238E27FC236}">
                <a16:creationId xmlns:a16="http://schemas.microsoft.com/office/drawing/2014/main" id="{B4012A21-752B-5F99-FFE5-EBC2AF675DE0}"/>
              </a:ext>
            </a:extLst>
          </p:cNvPr>
          <p:cNvSpPr>
            <a:spLocks noGrp="1"/>
          </p:cNvSpPr>
          <p:nvPr>
            <p:ph type="sldNum" sz="quarter" idx="12"/>
          </p:nvPr>
        </p:nvSpPr>
        <p:spPr/>
        <p:txBody>
          <a:bodyPr/>
          <a:lstStyle/>
          <a:p>
            <a:fld id="{19CC1670-2E2E-471A-BC41-743023EB4128}" type="slidenum">
              <a:rPr lang="en-US" smtClean="0"/>
              <a:t>8</a:t>
            </a:fld>
            <a:endParaRPr lang="en-US" dirty="0"/>
          </a:p>
        </p:txBody>
      </p:sp>
      <p:sp>
        <p:nvSpPr>
          <p:cNvPr id="5" name="Content Placeholder 2">
            <a:extLst>
              <a:ext uri="{FF2B5EF4-FFF2-40B4-BE49-F238E27FC236}">
                <a16:creationId xmlns:a16="http://schemas.microsoft.com/office/drawing/2014/main" id="{0244DD98-4133-1172-6EB9-3089B60CA784}"/>
              </a:ext>
            </a:extLst>
          </p:cNvPr>
          <p:cNvSpPr>
            <a:spLocks noGrp="1"/>
          </p:cNvSpPr>
          <p:nvPr>
            <p:ph idx="1"/>
          </p:nvPr>
        </p:nvSpPr>
        <p:spPr>
          <a:xfrm>
            <a:off x="3570889" y="1451631"/>
            <a:ext cx="5039711" cy="433869"/>
          </a:xfrm>
        </p:spPr>
        <p:txBody>
          <a:bodyPr>
            <a:normAutofit fontScale="92500" lnSpcReduction="10000"/>
          </a:bodyPr>
          <a:lstStyle/>
          <a:p>
            <a:pPr marL="0" indent="0">
              <a:buNone/>
            </a:pPr>
            <a:r>
              <a:rPr lang="en-US" dirty="0"/>
              <a:t>Use AI for sophisticated attacks</a:t>
            </a:r>
          </a:p>
        </p:txBody>
      </p:sp>
      <p:sp>
        <p:nvSpPr>
          <p:cNvPr id="2" name="Content Placeholder 2">
            <a:extLst>
              <a:ext uri="{FF2B5EF4-FFF2-40B4-BE49-F238E27FC236}">
                <a16:creationId xmlns:a16="http://schemas.microsoft.com/office/drawing/2014/main" id="{7965E2AC-CCA5-946A-67EC-C8D696D2C306}"/>
              </a:ext>
            </a:extLst>
          </p:cNvPr>
          <p:cNvSpPr txBox="1">
            <a:spLocks/>
          </p:cNvSpPr>
          <p:nvPr/>
        </p:nvSpPr>
        <p:spPr>
          <a:xfrm>
            <a:off x="623140" y="2182515"/>
            <a:ext cx="3160849" cy="697830"/>
          </a:xfrm>
          <a:prstGeom prst="rect">
            <a:avLst/>
          </a:prstGeom>
        </p:spPr>
        <p:txBody>
          <a:bodyPr vert="horz" lIns="91440" tIns="45720" rIns="91440" bIns="45720" rtlCol="0" anchor="ctr">
            <a:noAutofit/>
          </a:bodyPr>
          <a:lstStyle>
            <a:defPPr>
              <a:defRPr lang="en-US"/>
            </a:defPPr>
            <a:lvl1pPr marL="228600" indent="-228600">
              <a:lnSpc>
                <a:spcPct val="90000"/>
              </a:lnSpc>
              <a:spcBef>
                <a:spcPts val="1000"/>
              </a:spcBef>
              <a:buFont typeface="Arial" panose="020B0604020202020204" pitchFamily="34" charset="0"/>
              <a:buChar char="•"/>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sz="2400" dirty="0"/>
              <a:t>Generative adversarial networks (GANs)</a:t>
            </a:r>
          </a:p>
        </p:txBody>
      </p:sp>
      <p:sp>
        <p:nvSpPr>
          <p:cNvPr id="3" name="Content Placeholder 2">
            <a:extLst>
              <a:ext uri="{FF2B5EF4-FFF2-40B4-BE49-F238E27FC236}">
                <a16:creationId xmlns:a16="http://schemas.microsoft.com/office/drawing/2014/main" id="{4446F60B-93F8-AA47-2E30-94414B6BDFB4}"/>
              </a:ext>
            </a:extLst>
          </p:cNvPr>
          <p:cNvSpPr txBox="1">
            <a:spLocks/>
          </p:cNvSpPr>
          <p:nvPr/>
        </p:nvSpPr>
        <p:spPr>
          <a:xfrm>
            <a:off x="4056993" y="2182515"/>
            <a:ext cx="7511866" cy="897057"/>
          </a:xfrm>
          <a:prstGeom prst="rect">
            <a:avLst/>
          </a:prstGeom>
        </p:spPr>
        <p:txBody>
          <a:bodyPr vert="horz" lIns="91440" tIns="45720" rIns="91440" bIns="45720" rtlCol="0" anchor="ctr">
            <a:noAutofit/>
          </a:bodyPr>
          <a:lstStyle>
            <a:defPPr>
              <a:defRPr lang="en-US"/>
            </a:defPPr>
            <a:lvl1pPr indent="0">
              <a:lnSpc>
                <a:spcPct val="90000"/>
              </a:lnSpc>
              <a:spcBef>
                <a:spcPts val="1000"/>
              </a:spcBef>
              <a:buFont typeface="Arial" panose="020B0604020202020204" pitchFamily="34" charset="0"/>
              <a:buNone/>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sz="1600" dirty="0"/>
              <a:t>Example:  The adversarial system generates newer, improved versions of fake data values until the predicting network can no longer distinguish fake from original. Alternately, the GAN can master the Completely Automated Public Turing test to tell Computers and Humans Apart (CAPTCHA) and other authentication factors by spoofing biometric factors.</a:t>
            </a:r>
          </a:p>
        </p:txBody>
      </p:sp>
      <p:sp>
        <p:nvSpPr>
          <p:cNvPr id="4" name="Content Placeholder 2">
            <a:extLst>
              <a:ext uri="{FF2B5EF4-FFF2-40B4-BE49-F238E27FC236}">
                <a16:creationId xmlns:a16="http://schemas.microsoft.com/office/drawing/2014/main" id="{4F8D563F-6799-F46A-ED89-29413D27B2ED}"/>
              </a:ext>
            </a:extLst>
          </p:cNvPr>
          <p:cNvSpPr txBox="1">
            <a:spLocks/>
          </p:cNvSpPr>
          <p:nvPr/>
        </p:nvSpPr>
        <p:spPr>
          <a:xfrm>
            <a:off x="623140" y="3490269"/>
            <a:ext cx="2947749" cy="697830"/>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Interference attacks</a:t>
            </a:r>
          </a:p>
        </p:txBody>
      </p:sp>
      <p:sp>
        <p:nvSpPr>
          <p:cNvPr id="9" name="Content Placeholder 2">
            <a:extLst>
              <a:ext uri="{FF2B5EF4-FFF2-40B4-BE49-F238E27FC236}">
                <a16:creationId xmlns:a16="http://schemas.microsoft.com/office/drawing/2014/main" id="{5F920327-B002-6C46-B1B1-9778BF7BD229}"/>
              </a:ext>
            </a:extLst>
          </p:cNvPr>
          <p:cNvSpPr txBox="1">
            <a:spLocks/>
          </p:cNvSpPr>
          <p:nvPr/>
        </p:nvSpPr>
        <p:spPr>
          <a:xfrm>
            <a:off x="4056993" y="3490269"/>
            <a:ext cx="7535059" cy="951448"/>
          </a:xfrm>
          <a:prstGeom prst="rect">
            <a:avLst/>
          </a:prstGeom>
        </p:spPr>
        <p:txBody>
          <a:bodyPr vert="horz" lIns="91440" tIns="45720" rIns="91440" bIns="45720" rtlCol="0">
            <a:noAutofit/>
          </a:bodyPr>
          <a:lstStyle>
            <a:defPPr>
              <a:defRPr lang="en-U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sz="1600" dirty="0"/>
              <a:t>Example:  Typical access to data is based on security bands (e.g., role-based access or attribute-based access to entire records). This design can be exploited by attackers using AI to simulate legitimate user behaviors or manipulate access controls.</a:t>
            </a:r>
          </a:p>
        </p:txBody>
      </p:sp>
      <p:sp>
        <p:nvSpPr>
          <p:cNvPr id="10" name="Content Placeholder 2">
            <a:extLst>
              <a:ext uri="{FF2B5EF4-FFF2-40B4-BE49-F238E27FC236}">
                <a16:creationId xmlns:a16="http://schemas.microsoft.com/office/drawing/2014/main" id="{D0045395-53A6-6D98-2D25-744CFD284F7E}"/>
              </a:ext>
            </a:extLst>
          </p:cNvPr>
          <p:cNvSpPr txBox="1">
            <a:spLocks/>
          </p:cNvSpPr>
          <p:nvPr/>
        </p:nvSpPr>
        <p:spPr>
          <a:xfrm>
            <a:off x="623140" y="4852414"/>
            <a:ext cx="2947749" cy="697830"/>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AI-based identity theft attacks</a:t>
            </a:r>
          </a:p>
        </p:txBody>
      </p:sp>
      <p:sp>
        <p:nvSpPr>
          <p:cNvPr id="11" name="Content Placeholder 2">
            <a:extLst>
              <a:ext uri="{FF2B5EF4-FFF2-40B4-BE49-F238E27FC236}">
                <a16:creationId xmlns:a16="http://schemas.microsoft.com/office/drawing/2014/main" id="{BD9280BB-BF0B-B6BF-615D-87B5EF2F7DC1}"/>
              </a:ext>
            </a:extLst>
          </p:cNvPr>
          <p:cNvSpPr txBox="1">
            <a:spLocks/>
          </p:cNvSpPr>
          <p:nvPr/>
        </p:nvSpPr>
        <p:spPr>
          <a:xfrm>
            <a:off x="4033800" y="4852414"/>
            <a:ext cx="7535059" cy="1323579"/>
          </a:xfrm>
          <a:prstGeom prst="rect">
            <a:avLst/>
          </a:prstGeom>
        </p:spPr>
        <p:txBody>
          <a:bodyPr vert="horz" lIns="91440" tIns="45720" rIns="91440" bIns="45720" rtlCol="0">
            <a:noAutofit/>
          </a:bodyPr>
          <a:lstStyle>
            <a:defPPr>
              <a:defRPr lang="en-US"/>
            </a:defPPr>
            <a:lvl1pPr indent="0">
              <a:lnSpc>
                <a:spcPct val="90000"/>
              </a:lnSpc>
              <a:spcBef>
                <a:spcPts val="1000"/>
              </a:spcBef>
              <a:buFont typeface="Arial" panose="020B0604020202020204" pitchFamily="34" charset="0"/>
              <a:buNone/>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sz="1600" dirty="0"/>
              <a:t>Example:  AI-driven phishing attacks characterized by their ability to craft context-specific, convincing, tailored messages are used to orchestrate highly targeted phishing campaigns. In addition, malicious actors increasingly employ AI-powered voice and video cloning techniques to impersonate trusted individuals, such as family members, coworkers, or business partners, to deceive unsuspecting victims into divulging sensitive information or authorizing fraudulent transactions.</a:t>
            </a:r>
          </a:p>
        </p:txBody>
      </p:sp>
    </p:spTree>
    <p:extLst>
      <p:ext uri="{BB962C8B-B14F-4D97-AF65-F5344CB8AC3E}">
        <p14:creationId xmlns:p14="http://schemas.microsoft.com/office/powerpoint/2010/main" val="2942368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anim calcmode="lin" valueType="num">
                                      <p:cBhvr>
                                        <p:cTn id="34" dur="1000" fill="hold"/>
                                        <p:tgtEl>
                                          <p:spTgt spid="11"/>
                                        </p:tgtEl>
                                        <p:attrNameLst>
                                          <p:attrName>ppt_x</p:attrName>
                                        </p:attrNameLst>
                                      </p:cBhvr>
                                      <p:tavLst>
                                        <p:tav tm="0">
                                          <p:val>
                                            <p:strVal val="#ppt_x"/>
                                          </p:val>
                                        </p:tav>
                                        <p:tav tm="100000">
                                          <p:val>
                                            <p:strVal val="#ppt_x"/>
                                          </p:val>
                                        </p:tav>
                                      </p:tavLst>
                                    </p:anim>
                                    <p:anim calcmode="lin" valueType="num">
                                      <p:cBhvr>
                                        <p:cTn id="3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9" grpId="0"/>
      <p:bldP spid="10"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E34E8C69-48DF-3839-377D-12F4C47FA7E6}"/>
              </a:ext>
            </a:extLst>
          </p:cNvPr>
          <p:cNvSpPr txBox="1">
            <a:spLocks/>
          </p:cNvSpPr>
          <p:nvPr/>
        </p:nvSpPr>
        <p:spPr>
          <a:xfrm>
            <a:off x="623140" y="380054"/>
            <a:ext cx="10945719" cy="882909"/>
          </a:xfrm>
          <a:prstGeom prst="rect">
            <a:avLst/>
          </a:prstGeom>
          <a:solidFill>
            <a:srgbClr val="740000"/>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buClr>
                <a:schemeClr val="dk1"/>
              </a:buClr>
              <a:buSzPts val="2000"/>
              <a:buNone/>
            </a:pPr>
            <a:r>
              <a:rPr lang="en-US" sz="3600" dirty="0">
                <a:latin typeface="Cavolini" panose="03000502040302020204" pitchFamily="66" charset="0"/>
                <a:cs typeface="Cavolini" panose="03000502040302020204" pitchFamily="66" charset="0"/>
              </a:rPr>
              <a:t>How do adversarial AI attacks happen?</a:t>
            </a:r>
            <a:endParaRPr lang="en-US" sz="1200" dirty="0">
              <a:solidFill>
                <a:schemeClr val="bg1"/>
              </a:solidFill>
              <a:latin typeface="Cavolini" panose="03000502040302020204" pitchFamily="66" charset="0"/>
              <a:cs typeface="Cavolini" panose="03000502040302020204" pitchFamily="66" charset="0"/>
            </a:endParaRPr>
          </a:p>
        </p:txBody>
      </p:sp>
      <p:sp>
        <p:nvSpPr>
          <p:cNvPr id="7" name="Rectangle 6">
            <a:extLst>
              <a:ext uri="{FF2B5EF4-FFF2-40B4-BE49-F238E27FC236}">
                <a16:creationId xmlns:a16="http://schemas.microsoft.com/office/drawing/2014/main" id="{11DB7C2C-D2C0-51DE-1E25-057427308CCD}"/>
              </a:ext>
            </a:extLst>
          </p:cNvPr>
          <p:cNvSpPr/>
          <p:nvPr/>
        </p:nvSpPr>
        <p:spPr>
          <a:xfrm>
            <a:off x="92404" y="191386"/>
            <a:ext cx="11837582" cy="6475228"/>
          </a:xfrm>
          <a:prstGeom prst="rect">
            <a:avLst/>
          </a:prstGeom>
          <a:noFill/>
          <a:ln>
            <a:solidFill>
              <a:srgbClr val="A2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a:extLst>
              <a:ext uri="{FF2B5EF4-FFF2-40B4-BE49-F238E27FC236}">
                <a16:creationId xmlns:a16="http://schemas.microsoft.com/office/drawing/2014/main" id="{B4012A21-752B-5F99-FFE5-EBC2AF675DE0}"/>
              </a:ext>
            </a:extLst>
          </p:cNvPr>
          <p:cNvSpPr>
            <a:spLocks noGrp="1"/>
          </p:cNvSpPr>
          <p:nvPr>
            <p:ph type="sldNum" sz="quarter" idx="12"/>
          </p:nvPr>
        </p:nvSpPr>
        <p:spPr/>
        <p:txBody>
          <a:bodyPr/>
          <a:lstStyle/>
          <a:p>
            <a:fld id="{19CC1670-2E2E-471A-BC41-743023EB4128}" type="slidenum">
              <a:rPr lang="en-US" smtClean="0"/>
              <a:t>9</a:t>
            </a:fld>
            <a:endParaRPr lang="en-US" dirty="0"/>
          </a:p>
        </p:txBody>
      </p:sp>
      <p:grpSp>
        <p:nvGrpSpPr>
          <p:cNvPr id="15" name="Group 14">
            <a:extLst>
              <a:ext uri="{FF2B5EF4-FFF2-40B4-BE49-F238E27FC236}">
                <a16:creationId xmlns:a16="http://schemas.microsoft.com/office/drawing/2014/main" id="{6FB1CAC5-94F5-107D-C2DB-FDFD98A82AF7}"/>
              </a:ext>
            </a:extLst>
          </p:cNvPr>
          <p:cNvGrpSpPr/>
          <p:nvPr/>
        </p:nvGrpSpPr>
        <p:grpSpPr>
          <a:xfrm>
            <a:off x="635652" y="1633987"/>
            <a:ext cx="2750612" cy="4667501"/>
            <a:chOff x="635652" y="1633987"/>
            <a:chExt cx="2750612" cy="4667501"/>
          </a:xfrm>
        </p:grpSpPr>
        <p:sp>
          <p:nvSpPr>
            <p:cNvPr id="3" name="Freeform: Shape 2">
              <a:extLst>
                <a:ext uri="{FF2B5EF4-FFF2-40B4-BE49-F238E27FC236}">
                  <a16:creationId xmlns:a16="http://schemas.microsoft.com/office/drawing/2014/main" id="{C6A37FD3-4D95-293E-B0A1-CE9FC7A4E8D9}"/>
                </a:ext>
              </a:extLst>
            </p:cNvPr>
            <p:cNvSpPr/>
            <p:nvPr/>
          </p:nvSpPr>
          <p:spPr>
            <a:xfrm>
              <a:off x="635652" y="1633987"/>
              <a:ext cx="2750612" cy="825183"/>
            </a:xfrm>
            <a:custGeom>
              <a:avLst/>
              <a:gdLst>
                <a:gd name="connsiteX0" fmla="*/ 0 w 2750612"/>
                <a:gd name="connsiteY0" fmla="*/ 0 h 825183"/>
                <a:gd name="connsiteX1" fmla="*/ 2503057 w 2750612"/>
                <a:gd name="connsiteY1" fmla="*/ 0 h 825183"/>
                <a:gd name="connsiteX2" fmla="*/ 2750612 w 2750612"/>
                <a:gd name="connsiteY2" fmla="*/ 412592 h 825183"/>
                <a:gd name="connsiteX3" fmla="*/ 2503057 w 2750612"/>
                <a:gd name="connsiteY3" fmla="*/ 825183 h 825183"/>
                <a:gd name="connsiteX4" fmla="*/ 0 w 2750612"/>
                <a:gd name="connsiteY4" fmla="*/ 825183 h 825183"/>
                <a:gd name="connsiteX5" fmla="*/ 247555 w 2750612"/>
                <a:gd name="connsiteY5" fmla="*/ 412592 h 825183"/>
                <a:gd name="connsiteX6" fmla="*/ 0 w 2750612"/>
                <a:gd name="connsiteY6" fmla="*/ 0 h 825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50612" h="825183">
                  <a:moveTo>
                    <a:pt x="0" y="0"/>
                  </a:moveTo>
                  <a:lnTo>
                    <a:pt x="2503057" y="0"/>
                  </a:lnTo>
                  <a:lnTo>
                    <a:pt x="2750612" y="412592"/>
                  </a:lnTo>
                  <a:lnTo>
                    <a:pt x="2503057" y="825183"/>
                  </a:lnTo>
                  <a:lnTo>
                    <a:pt x="0" y="825183"/>
                  </a:lnTo>
                  <a:lnTo>
                    <a:pt x="247555" y="412592"/>
                  </a:lnTo>
                  <a:lnTo>
                    <a:pt x="0" y="0"/>
                  </a:lnTo>
                  <a:close/>
                </a:path>
              </a:pathLst>
            </a:custGeom>
          </p:spPr>
          <p:style>
            <a:lnRef idx="2">
              <a:schemeClr val="accent1">
                <a:shade val="50000"/>
                <a:hueOff val="0"/>
                <a:satOff val="0"/>
                <a:lumOff val="0"/>
                <a:alphaOff val="0"/>
              </a:schemeClr>
            </a:lnRef>
            <a:fillRef idx="1">
              <a:schemeClr val="accent1">
                <a:shade val="50000"/>
                <a:hueOff val="0"/>
                <a:satOff val="0"/>
                <a:lumOff val="0"/>
                <a:alphaOff val="0"/>
              </a:schemeClr>
            </a:fillRef>
            <a:effectRef idx="0">
              <a:schemeClr val="accent1">
                <a:shade val="50000"/>
                <a:hueOff val="0"/>
                <a:satOff val="0"/>
                <a:lumOff val="0"/>
                <a:alphaOff val="0"/>
              </a:schemeClr>
            </a:effectRef>
            <a:fontRef idx="minor">
              <a:schemeClr val="lt1"/>
            </a:fontRef>
          </p:style>
          <p:txBody>
            <a:bodyPr spcFirstLastPara="0" vert="horz" wrap="square" lIns="349442" tIns="101887" rIns="349442" bIns="101887" numCol="1" spcCol="1270" anchor="ctr" anchorCtr="0">
              <a:noAutofit/>
            </a:bodyPr>
            <a:lstStyle/>
            <a:p>
              <a:pPr marL="0" lvl="0" indent="0" algn="ctr" defTabSz="1244600">
                <a:lnSpc>
                  <a:spcPct val="90000"/>
                </a:lnSpc>
                <a:spcBef>
                  <a:spcPct val="0"/>
                </a:spcBef>
                <a:spcAft>
                  <a:spcPct val="35000"/>
                </a:spcAft>
                <a:buNone/>
              </a:pPr>
              <a:r>
                <a:rPr lang="en-US" sz="2800" kern="1200" dirty="0"/>
                <a:t>Step 1</a:t>
              </a:r>
            </a:p>
          </p:txBody>
        </p:sp>
        <p:sp>
          <p:nvSpPr>
            <p:cNvPr id="5" name="Freeform: Shape 4">
              <a:extLst>
                <a:ext uri="{FF2B5EF4-FFF2-40B4-BE49-F238E27FC236}">
                  <a16:creationId xmlns:a16="http://schemas.microsoft.com/office/drawing/2014/main" id="{34D2EAEB-88BF-6516-834B-321C00368A4E}"/>
                </a:ext>
              </a:extLst>
            </p:cNvPr>
            <p:cNvSpPr/>
            <p:nvPr/>
          </p:nvSpPr>
          <p:spPr>
            <a:xfrm>
              <a:off x="635652" y="2459170"/>
              <a:ext cx="2503057" cy="3842318"/>
            </a:xfrm>
            <a:custGeom>
              <a:avLst/>
              <a:gdLst>
                <a:gd name="connsiteX0" fmla="*/ 0 w 2503057"/>
                <a:gd name="connsiteY0" fmla="*/ 0 h 3842318"/>
                <a:gd name="connsiteX1" fmla="*/ 2503057 w 2503057"/>
                <a:gd name="connsiteY1" fmla="*/ 0 h 3842318"/>
                <a:gd name="connsiteX2" fmla="*/ 2503057 w 2503057"/>
                <a:gd name="connsiteY2" fmla="*/ 3842318 h 3842318"/>
                <a:gd name="connsiteX3" fmla="*/ 0 w 2503057"/>
                <a:gd name="connsiteY3" fmla="*/ 3842318 h 3842318"/>
                <a:gd name="connsiteX4" fmla="*/ 0 w 2503057"/>
                <a:gd name="connsiteY4" fmla="*/ 0 h 38423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3057" h="3842318">
                  <a:moveTo>
                    <a:pt x="0" y="0"/>
                  </a:moveTo>
                  <a:lnTo>
                    <a:pt x="2503057" y="0"/>
                  </a:lnTo>
                  <a:lnTo>
                    <a:pt x="2503057" y="3842318"/>
                  </a:lnTo>
                  <a:lnTo>
                    <a:pt x="0" y="3842318"/>
                  </a:lnTo>
                  <a:lnTo>
                    <a:pt x="0" y="0"/>
                  </a:lnTo>
                  <a:close/>
                </a:path>
              </a:pathLst>
            </a:custGeom>
            <a:solidFill>
              <a:srgbClr val="D5C5A7">
                <a:alpha val="89804"/>
              </a:srgbClr>
            </a:solidFill>
          </p:spPr>
          <p:style>
            <a:lnRef idx="2">
              <a:schemeClr val="accent1">
                <a:alpha val="90000"/>
                <a:tint val="55000"/>
                <a:hueOff val="0"/>
                <a:satOff val="0"/>
                <a:lumOff val="0"/>
                <a:alphaOff val="0"/>
              </a:schemeClr>
            </a:lnRef>
            <a:fillRef idx="1">
              <a:scrgbClr r="0" g="0" b="0"/>
            </a:fillRef>
            <a:effectRef idx="0">
              <a:schemeClr val="accent1">
                <a:alpha val="90000"/>
                <a:tint val="55000"/>
                <a:hueOff val="0"/>
                <a:satOff val="0"/>
                <a:lumOff val="0"/>
                <a:alphaOff val="0"/>
              </a:schemeClr>
            </a:effectRef>
            <a:fontRef idx="minor">
              <a:schemeClr val="dk1">
                <a:hueOff val="0"/>
                <a:satOff val="0"/>
                <a:lumOff val="0"/>
                <a:alphaOff val="0"/>
              </a:schemeClr>
            </a:fontRef>
          </p:style>
          <p:txBody>
            <a:bodyPr spcFirstLastPara="0" vert="horz" wrap="square" lIns="197797" tIns="197797" rIns="197797" bIns="395594" numCol="1" spcCol="1270" anchor="t" anchorCtr="0">
              <a:noAutofit/>
            </a:bodyPr>
            <a:lstStyle/>
            <a:p>
              <a:pPr marL="0" lvl="0" indent="0" algn="l" defTabSz="1066800">
                <a:lnSpc>
                  <a:spcPct val="90000"/>
                </a:lnSpc>
                <a:spcBef>
                  <a:spcPct val="0"/>
                </a:spcBef>
                <a:spcAft>
                  <a:spcPct val="35000"/>
                </a:spcAft>
                <a:buNone/>
              </a:pPr>
              <a:r>
                <a:rPr lang="en-US" sz="2400" kern="1200" dirty="0"/>
                <a:t>Understand the Target System</a:t>
              </a:r>
            </a:p>
            <a:p>
              <a:pPr marL="171450" lvl="1" indent="-171450" algn="l" defTabSz="711200">
                <a:lnSpc>
                  <a:spcPct val="90000"/>
                </a:lnSpc>
                <a:spcBef>
                  <a:spcPct val="0"/>
                </a:spcBef>
                <a:spcAft>
                  <a:spcPct val="15000"/>
                </a:spcAft>
                <a:buChar char="•"/>
              </a:pPr>
              <a:r>
                <a:rPr lang="en-US" sz="1600" kern="1200" dirty="0"/>
                <a:t>Analyze the system’s algorithms, data processing methods, and decision-making patterns</a:t>
              </a:r>
            </a:p>
            <a:p>
              <a:pPr marL="171450" lvl="1" indent="-171450" algn="l" defTabSz="711200">
                <a:lnSpc>
                  <a:spcPct val="90000"/>
                </a:lnSpc>
                <a:spcBef>
                  <a:spcPct val="0"/>
                </a:spcBef>
                <a:spcAft>
                  <a:spcPct val="15000"/>
                </a:spcAft>
                <a:buChar char="•"/>
              </a:pPr>
              <a:r>
                <a:rPr lang="en-US" sz="1600" kern="1200" dirty="0"/>
                <a:t>Perform reverse engineering to break down the AI model</a:t>
              </a:r>
            </a:p>
            <a:p>
              <a:pPr marL="171450" lvl="1" indent="-171450" algn="l" defTabSz="711200">
                <a:lnSpc>
                  <a:spcPct val="90000"/>
                </a:lnSpc>
                <a:spcBef>
                  <a:spcPct val="0"/>
                </a:spcBef>
                <a:spcAft>
                  <a:spcPct val="15000"/>
                </a:spcAft>
                <a:buChar char="•"/>
              </a:pPr>
              <a:r>
                <a:rPr lang="en-US" sz="1600" kern="1200" dirty="0"/>
                <a:t>Identify weaknesses or gaps in AI system defense</a:t>
              </a:r>
            </a:p>
          </p:txBody>
        </p:sp>
      </p:grpSp>
      <p:grpSp>
        <p:nvGrpSpPr>
          <p:cNvPr id="16" name="Group 15">
            <a:extLst>
              <a:ext uri="{FF2B5EF4-FFF2-40B4-BE49-F238E27FC236}">
                <a16:creationId xmlns:a16="http://schemas.microsoft.com/office/drawing/2014/main" id="{939D1724-A3B8-13FA-3673-B60BC6032B19}"/>
              </a:ext>
            </a:extLst>
          </p:cNvPr>
          <p:cNvGrpSpPr/>
          <p:nvPr/>
        </p:nvGrpSpPr>
        <p:grpSpPr>
          <a:xfrm>
            <a:off x="3331995" y="1633987"/>
            <a:ext cx="2750612" cy="4667501"/>
            <a:chOff x="3331995" y="1633987"/>
            <a:chExt cx="2750612" cy="4667501"/>
          </a:xfrm>
        </p:grpSpPr>
        <p:sp>
          <p:nvSpPr>
            <p:cNvPr id="9" name="Freeform: Shape 8">
              <a:extLst>
                <a:ext uri="{FF2B5EF4-FFF2-40B4-BE49-F238E27FC236}">
                  <a16:creationId xmlns:a16="http://schemas.microsoft.com/office/drawing/2014/main" id="{70DB6964-4F8E-05D0-2F2F-FE906A1A6231}"/>
                </a:ext>
              </a:extLst>
            </p:cNvPr>
            <p:cNvSpPr/>
            <p:nvPr/>
          </p:nvSpPr>
          <p:spPr>
            <a:xfrm>
              <a:off x="3331995" y="1633987"/>
              <a:ext cx="2750612" cy="825183"/>
            </a:xfrm>
            <a:custGeom>
              <a:avLst/>
              <a:gdLst>
                <a:gd name="connsiteX0" fmla="*/ 0 w 2750612"/>
                <a:gd name="connsiteY0" fmla="*/ 0 h 825183"/>
                <a:gd name="connsiteX1" fmla="*/ 2503057 w 2750612"/>
                <a:gd name="connsiteY1" fmla="*/ 0 h 825183"/>
                <a:gd name="connsiteX2" fmla="*/ 2750612 w 2750612"/>
                <a:gd name="connsiteY2" fmla="*/ 412592 h 825183"/>
                <a:gd name="connsiteX3" fmla="*/ 2503057 w 2750612"/>
                <a:gd name="connsiteY3" fmla="*/ 825183 h 825183"/>
                <a:gd name="connsiteX4" fmla="*/ 0 w 2750612"/>
                <a:gd name="connsiteY4" fmla="*/ 825183 h 825183"/>
                <a:gd name="connsiteX5" fmla="*/ 247555 w 2750612"/>
                <a:gd name="connsiteY5" fmla="*/ 412592 h 825183"/>
                <a:gd name="connsiteX6" fmla="*/ 0 w 2750612"/>
                <a:gd name="connsiteY6" fmla="*/ 0 h 825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50612" h="825183">
                  <a:moveTo>
                    <a:pt x="0" y="0"/>
                  </a:moveTo>
                  <a:lnTo>
                    <a:pt x="2503057" y="0"/>
                  </a:lnTo>
                  <a:lnTo>
                    <a:pt x="2750612" y="412592"/>
                  </a:lnTo>
                  <a:lnTo>
                    <a:pt x="2503057" y="825183"/>
                  </a:lnTo>
                  <a:lnTo>
                    <a:pt x="0" y="825183"/>
                  </a:lnTo>
                  <a:lnTo>
                    <a:pt x="247555" y="412592"/>
                  </a:lnTo>
                  <a:lnTo>
                    <a:pt x="0" y="0"/>
                  </a:lnTo>
                  <a:close/>
                </a:path>
              </a:pathLst>
            </a:custGeom>
          </p:spPr>
          <p:style>
            <a:lnRef idx="2">
              <a:schemeClr val="accent1">
                <a:shade val="50000"/>
                <a:hueOff val="-368857"/>
                <a:satOff val="-36738"/>
                <a:lumOff val="27317"/>
                <a:alphaOff val="0"/>
              </a:schemeClr>
            </a:lnRef>
            <a:fillRef idx="1">
              <a:schemeClr val="accent1">
                <a:shade val="50000"/>
                <a:hueOff val="-368857"/>
                <a:satOff val="-36738"/>
                <a:lumOff val="27317"/>
                <a:alphaOff val="0"/>
              </a:schemeClr>
            </a:fillRef>
            <a:effectRef idx="0">
              <a:schemeClr val="accent1">
                <a:shade val="50000"/>
                <a:hueOff val="-368857"/>
                <a:satOff val="-36738"/>
                <a:lumOff val="27317"/>
                <a:alphaOff val="0"/>
              </a:schemeClr>
            </a:effectRef>
            <a:fontRef idx="minor">
              <a:schemeClr val="lt1"/>
            </a:fontRef>
          </p:style>
          <p:txBody>
            <a:bodyPr spcFirstLastPara="0" vert="horz" wrap="square" lIns="349442" tIns="101887" rIns="349442" bIns="101887" numCol="1" spcCol="1270" anchor="ctr" anchorCtr="0">
              <a:noAutofit/>
            </a:bodyPr>
            <a:lstStyle/>
            <a:p>
              <a:pPr marL="0" lvl="0" indent="0" algn="ctr" defTabSz="1244600">
                <a:lnSpc>
                  <a:spcPct val="90000"/>
                </a:lnSpc>
                <a:spcBef>
                  <a:spcPct val="0"/>
                </a:spcBef>
                <a:spcAft>
                  <a:spcPct val="35000"/>
                </a:spcAft>
                <a:buNone/>
              </a:pPr>
              <a:r>
                <a:rPr lang="en-US" sz="2800" kern="1200" dirty="0"/>
                <a:t>Step 2</a:t>
              </a:r>
            </a:p>
          </p:txBody>
        </p:sp>
        <p:sp>
          <p:nvSpPr>
            <p:cNvPr id="10" name="Freeform: Shape 9">
              <a:extLst>
                <a:ext uri="{FF2B5EF4-FFF2-40B4-BE49-F238E27FC236}">
                  <a16:creationId xmlns:a16="http://schemas.microsoft.com/office/drawing/2014/main" id="{E862A0AB-24AF-6919-59FC-E88C15809BD7}"/>
                </a:ext>
              </a:extLst>
            </p:cNvPr>
            <p:cNvSpPr/>
            <p:nvPr/>
          </p:nvSpPr>
          <p:spPr>
            <a:xfrm>
              <a:off x="3331995" y="2459170"/>
              <a:ext cx="2503057" cy="3842318"/>
            </a:xfrm>
            <a:custGeom>
              <a:avLst/>
              <a:gdLst>
                <a:gd name="connsiteX0" fmla="*/ 0 w 2503057"/>
                <a:gd name="connsiteY0" fmla="*/ 0 h 3842318"/>
                <a:gd name="connsiteX1" fmla="*/ 2503057 w 2503057"/>
                <a:gd name="connsiteY1" fmla="*/ 0 h 3842318"/>
                <a:gd name="connsiteX2" fmla="*/ 2503057 w 2503057"/>
                <a:gd name="connsiteY2" fmla="*/ 3842318 h 3842318"/>
                <a:gd name="connsiteX3" fmla="*/ 0 w 2503057"/>
                <a:gd name="connsiteY3" fmla="*/ 3842318 h 3842318"/>
                <a:gd name="connsiteX4" fmla="*/ 0 w 2503057"/>
                <a:gd name="connsiteY4" fmla="*/ 0 h 38423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3057" h="3842318">
                  <a:moveTo>
                    <a:pt x="0" y="0"/>
                  </a:moveTo>
                  <a:lnTo>
                    <a:pt x="2503057" y="0"/>
                  </a:lnTo>
                  <a:lnTo>
                    <a:pt x="2503057" y="3842318"/>
                  </a:lnTo>
                  <a:lnTo>
                    <a:pt x="0" y="3842318"/>
                  </a:lnTo>
                  <a:lnTo>
                    <a:pt x="0" y="0"/>
                  </a:lnTo>
                  <a:close/>
                </a:path>
              </a:pathLst>
            </a:custGeom>
          </p:spPr>
          <p:style>
            <a:lnRef idx="2">
              <a:schemeClr val="accent1">
                <a:alpha val="90000"/>
                <a:tint val="55000"/>
                <a:hueOff val="0"/>
                <a:satOff val="0"/>
                <a:lumOff val="0"/>
                <a:alphaOff val="0"/>
              </a:schemeClr>
            </a:lnRef>
            <a:fillRef idx="1">
              <a:schemeClr val="accent1">
                <a:alpha val="90000"/>
                <a:tint val="55000"/>
                <a:hueOff val="0"/>
                <a:satOff val="0"/>
                <a:lumOff val="0"/>
                <a:alphaOff val="0"/>
              </a:schemeClr>
            </a:fillRef>
            <a:effectRef idx="0">
              <a:schemeClr val="accent1">
                <a:alpha val="90000"/>
                <a:tint val="55000"/>
                <a:hueOff val="0"/>
                <a:satOff val="0"/>
                <a:lumOff val="0"/>
                <a:alphaOff val="0"/>
              </a:schemeClr>
            </a:effectRef>
            <a:fontRef idx="minor">
              <a:schemeClr val="dk1">
                <a:hueOff val="0"/>
                <a:satOff val="0"/>
                <a:lumOff val="0"/>
                <a:alphaOff val="0"/>
              </a:schemeClr>
            </a:fontRef>
          </p:style>
          <p:txBody>
            <a:bodyPr spcFirstLastPara="0" vert="horz" wrap="square" lIns="197797" tIns="197797" rIns="197797" bIns="395594" numCol="1" spcCol="1270" anchor="t" anchorCtr="0">
              <a:noAutofit/>
            </a:bodyPr>
            <a:lstStyle/>
            <a:p>
              <a:pPr marL="0" lvl="0" indent="0" algn="l" defTabSz="1066800">
                <a:lnSpc>
                  <a:spcPct val="90000"/>
                </a:lnSpc>
                <a:spcBef>
                  <a:spcPct val="0"/>
                </a:spcBef>
                <a:spcAft>
                  <a:spcPct val="35000"/>
                </a:spcAft>
                <a:buNone/>
              </a:pPr>
              <a:r>
                <a:rPr lang="en-US" sz="2400" kern="1200" dirty="0"/>
                <a:t>Create Adversarial Inputs</a:t>
              </a:r>
            </a:p>
            <a:p>
              <a:pPr marL="171450" lvl="1" indent="-171450" algn="l" defTabSz="711200">
                <a:lnSpc>
                  <a:spcPct val="90000"/>
                </a:lnSpc>
                <a:spcBef>
                  <a:spcPct val="0"/>
                </a:spcBef>
                <a:spcAft>
                  <a:spcPct val="15000"/>
                </a:spcAft>
                <a:buChar char="•"/>
              </a:pPr>
              <a:r>
                <a:rPr lang="en-US" kern="1200" dirty="0"/>
                <a:t>Inject inputs that can be misinterpreted by the system</a:t>
              </a:r>
            </a:p>
            <a:p>
              <a:pPr marL="0" lvl="0" indent="0" algn="l" defTabSz="711200">
                <a:lnSpc>
                  <a:spcPct val="90000"/>
                </a:lnSpc>
                <a:spcBef>
                  <a:spcPct val="0"/>
                </a:spcBef>
                <a:spcAft>
                  <a:spcPct val="35000"/>
                </a:spcAft>
                <a:buNone/>
              </a:pPr>
              <a:r>
                <a:rPr lang="en-US" sz="1600" kern="1200" dirty="0"/>
                <a:t> </a:t>
              </a:r>
            </a:p>
          </p:txBody>
        </p:sp>
      </p:grpSp>
      <p:grpSp>
        <p:nvGrpSpPr>
          <p:cNvPr id="17" name="Group 16">
            <a:extLst>
              <a:ext uri="{FF2B5EF4-FFF2-40B4-BE49-F238E27FC236}">
                <a16:creationId xmlns:a16="http://schemas.microsoft.com/office/drawing/2014/main" id="{9AC10922-647E-8FFC-CE58-C85C6D76EE42}"/>
              </a:ext>
            </a:extLst>
          </p:cNvPr>
          <p:cNvGrpSpPr/>
          <p:nvPr/>
        </p:nvGrpSpPr>
        <p:grpSpPr>
          <a:xfrm>
            <a:off x="6028337" y="1633987"/>
            <a:ext cx="2750612" cy="4667501"/>
            <a:chOff x="6028337" y="1633987"/>
            <a:chExt cx="2750612" cy="4667501"/>
          </a:xfrm>
        </p:grpSpPr>
        <p:sp>
          <p:nvSpPr>
            <p:cNvPr id="11" name="Freeform: Shape 10">
              <a:extLst>
                <a:ext uri="{FF2B5EF4-FFF2-40B4-BE49-F238E27FC236}">
                  <a16:creationId xmlns:a16="http://schemas.microsoft.com/office/drawing/2014/main" id="{5E492F0E-CC5A-19C5-6693-CF72DF5F2C1E}"/>
                </a:ext>
              </a:extLst>
            </p:cNvPr>
            <p:cNvSpPr/>
            <p:nvPr/>
          </p:nvSpPr>
          <p:spPr>
            <a:xfrm>
              <a:off x="6028337" y="1633987"/>
              <a:ext cx="2750612" cy="825183"/>
            </a:xfrm>
            <a:custGeom>
              <a:avLst/>
              <a:gdLst>
                <a:gd name="connsiteX0" fmla="*/ 0 w 2750612"/>
                <a:gd name="connsiteY0" fmla="*/ 0 h 825183"/>
                <a:gd name="connsiteX1" fmla="*/ 2503057 w 2750612"/>
                <a:gd name="connsiteY1" fmla="*/ 0 h 825183"/>
                <a:gd name="connsiteX2" fmla="*/ 2750612 w 2750612"/>
                <a:gd name="connsiteY2" fmla="*/ 412592 h 825183"/>
                <a:gd name="connsiteX3" fmla="*/ 2503057 w 2750612"/>
                <a:gd name="connsiteY3" fmla="*/ 825183 h 825183"/>
                <a:gd name="connsiteX4" fmla="*/ 0 w 2750612"/>
                <a:gd name="connsiteY4" fmla="*/ 825183 h 825183"/>
                <a:gd name="connsiteX5" fmla="*/ 247555 w 2750612"/>
                <a:gd name="connsiteY5" fmla="*/ 412592 h 825183"/>
                <a:gd name="connsiteX6" fmla="*/ 0 w 2750612"/>
                <a:gd name="connsiteY6" fmla="*/ 0 h 825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50612" h="825183">
                  <a:moveTo>
                    <a:pt x="0" y="0"/>
                  </a:moveTo>
                  <a:lnTo>
                    <a:pt x="2503057" y="0"/>
                  </a:lnTo>
                  <a:lnTo>
                    <a:pt x="2750612" y="412592"/>
                  </a:lnTo>
                  <a:lnTo>
                    <a:pt x="2503057" y="825183"/>
                  </a:lnTo>
                  <a:lnTo>
                    <a:pt x="0" y="825183"/>
                  </a:lnTo>
                  <a:lnTo>
                    <a:pt x="247555" y="412592"/>
                  </a:lnTo>
                  <a:lnTo>
                    <a:pt x="0" y="0"/>
                  </a:lnTo>
                  <a:close/>
                </a:path>
              </a:pathLst>
            </a:custGeom>
            <a:solidFill>
              <a:schemeClr val="accent1"/>
            </a:solidFill>
          </p:spPr>
          <p:style>
            <a:lnRef idx="2">
              <a:schemeClr val="accent1">
                <a:shade val="50000"/>
                <a:hueOff val="-737715"/>
                <a:satOff val="-73476"/>
                <a:lumOff val="54634"/>
                <a:alphaOff val="0"/>
              </a:schemeClr>
            </a:lnRef>
            <a:fillRef idx="1">
              <a:scrgbClr r="0" g="0" b="0"/>
            </a:fillRef>
            <a:effectRef idx="0">
              <a:schemeClr val="accent1">
                <a:shade val="50000"/>
                <a:hueOff val="-737715"/>
                <a:satOff val="-73476"/>
                <a:lumOff val="54634"/>
                <a:alphaOff val="0"/>
              </a:schemeClr>
            </a:effectRef>
            <a:fontRef idx="minor">
              <a:schemeClr val="lt1"/>
            </a:fontRef>
          </p:style>
          <p:txBody>
            <a:bodyPr spcFirstLastPara="0" vert="horz" wrap="square" lIns="349442" tIns="101887" rIns="349442" bIns="101887" numCol="1" spcCol="1270" anchor="ctr" anchorCtr="0">
              <a:noAutofit/>
            </a:bodyPr>
            <a:lstStyle/>
            <a:p>
              <a:pPr marL="0" lvl="0" indent="0" algn="ctr" defTabSz="1244600">
                <a:lnSpc>
                  <a:spcPct val="90000"/>
                </a:lnSpc>
                <a:spcBef>
                  <a:spcPct val="0"/>
                </a:spcBef>
                <a:spcAft>
                  <a:spcPct val="35000"/>
                </a:spcAft>
                <a:buNone/>
              </a:pPr>
              <a:r>
                <a:rPr lang="en-US" sz="2800" kern="1200" dirty="0"/>
                <a:t>Step 3</a:t>
              </a:r>
            </a:p>
          </p:txBody>
        </p:sp>
        <p:sp>
          <p:nvSpPr>
            <p:cNvPr id="12" name="Freeform: Shape 11">
              <a:extLst>
                <a:ext uri="{FF2B5EF4-FFF2-40B4-BE49-F238E27FC236}">
                  <a16:creationId xmlns:a16="http://schemas.microsoft.com/office/drawing/2014/main" id="{53F382A8-6DBF-F4DF-A8E7-F4076B247D6F}"/>
                </a:ext>
              </a:extLst>
            </p:cNvPr>
            <p:cNvSpPr/>
            <p:nvPr/>
          </p:nvSpPr>
          <p:spPr>
            <a:xfrm>
              <a:off x="6028337" y="2459170"/>
              <a:ext cx="2503057" cy="3842318"/>
            </a:xfrm>
            <a:custGeom>
              <a:avLst/>
              <a:gdLst>
                <a:gd name="connsiteX0" fmla="*/ 0 w 2503057"/>
                <a:gd name="connsiteY0" fmla="*/ 0 h 3842318"/>
                <a:gd name="connsiteX1" fmla="*/ 2503057 w 2503057"/>
                <a:gd name="connsiteY1" fmla="*/ 0 h 3842318"/>
                <a:gd name="connsiteX2" fmla="*/ 2503057 w 2503057"/>
                <a:gd name="connsiteY2" fmla="*/ 3842318 h 3842318"/>
                <a:gd name="connsiteX3" fmla="*/ 0 w 2503057"/>
                <a:gd name="connsiteY3" fmla="*/ 3842318 h 3842318"/>
                <a:gd name="connsiteX4" fmla="*/ 0 w 2503057"/>
                <a:gd name="connsiteY4" fmla="*/ 0 h 38423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3057" h="3842318">
                  <a:moveTo>
                    <a:pt x="0" y="0"/>
                  </a:moveTo>
                  <a:lnTo>
                    <a:pt x="2503057" y="0"/>
                  </a:lnTo>
                  <a:lnTo>
                    <a:pt x="2503057" y="3842318"/>
                  </a:lnTo>
                  <a:lnTo>
                    <a:pt x="0" y="3842318"/>
                  </a:lnTo>
                  <a:lnTo>
                    <a:pt x="0" y="0"/>
                  </a:lnTo>
                  <a:close/>
                </a:path>
              </a:pathLst>
            </a:custGeom>
          </p:spPr>
          <p:style>
            <a:lnRef idx="2">
              <a:schemeClr val="accent1">
                <a:alpha val="90000"/>
                <a:tint val="55000"/>
                <a:hueOff val="0"/>
                <a:satOff val="0"/>
                <a:lumOff val="0"/>
                <a:alphaOff val="0"/>
              </a:schemeClr>
            </a:lnRef>
            <a:fillRef idx="1">
              <a:schemeClr val="accent1">
                <a:alpha val="90000"/>
                <a:tint val="55000"/>
                <a:hueOff val="0"/>
                <a:satOff val="0"/>
                <a:lumOff val="0"/>
                <a:alphaOff val="0"/>
              </a:schemeClr>
            </a:fillRef>
            <a:effectRef idx="0">
              <a:schemeClr val="accent1">
                <a:alpha val="90000"/>
                <a:tint val="55000"/>
                <a:hueOff val="0"/>
                <a:satOff val="0"/>
                <a:lumOff val="0"/>
                <a:alphaOff val="0"/>
              </a:schemeClr>
            </a:effectRef>
            <a:fontRef idx="minor">
              <a:schemeClr val="dk1">
                <a:hueOff val="0"/>
                <a:satOff val="0"/>
                <a:lumOff val="0"/>
                <a:alphaOff val="0"/>
              </a:schemeClr>
            </a:fontRef>
          </p:style>
          <p:txBody>
            <a:bodyPr spcFirstLastPara="0" vert="horz" wrap="square" lIns="197797" tIns="197797" rIns="197797" bIns="395594" numCol="1" spcCol="1270" anchor="t" anchorCtr="0">
              <a:noAutofit/>
            </a:bodyPr>
            <a:lstStyle/>
            <a:p>
              <a:pPr marL="0" lvl="0" indent="0" algn="l" defTabSz="1066800">
                <a:lnSpc>
                  <a:spcPct val="90000"/>
                </a:lnSpc>
                <a:spcBef>
                  <a:spcPct val="0"/>
                </a:spcBef>
                <a:spcAft>
                  <a:spcPct val="35000"/>
                </a:spcAft>
                <a:buNone/>
              </a:pPr>
              <a:r>
                <a:rPr lang="en-US" sz="2400" kern="1200" dirty="0"/>
                <a:t>Exploit the System</a:t>
              </a:r>
            </a:p>
            <a:p>
              <a:pPr marL="171450" lvl="1" indent="-171450" algn="l" defTabSz="711200">
                <a:lnSpc>
                  <a:spcPct val="90000"/>
                </a:lnSpc>
                <a:spcBef>
                  <a:spcPct val="0"/>
                </a:spcBef>
                <a:spcAft>
                  <a:spcPct val="15000"/>
                </a:spcAft>
                <a:buChar char="•"/>
              </a:pPr>
              <a:r>
                <a:rPr lang="en-US" kern="1200" dirty="0"/>
                <a:t>Deploy adversarial inputs against the target AI system</a:t>
              </a:r>
            </a:p>
            <a:p>
              <a:pPr marL="171450" lvl="1" indent="-171450" algn="l" defTabSz="711200">
                <a:lnSpc>
                  <a:spcPct val="90000"/>
                </a:lnSpc>
                <a:spcBef>
                  <a:spcPct val="0"/>
                </a:spcBef>
                <a:spcAft>
                  <a:spcPct val="15000"/>
                </a:spcAft>
                <a:buChar char="•"/>
              </a:pPr>
              <a:r>
                <a:rPr lang="en-US" kern="1200" dirty="0"/>
                <a:t>Create adversarial examples specifically designed to deceive the AI model </a:t>
              </a:r>
            </a:p>
          </p:txBody>
        </p:sp>
      </p:grpSp>
      <p:grpSp>
        <p:nvGrpSpPr>
          <p:cNvPr id="18" name="Group 17">
            <a:extLst>
              <a:ext uri="{FF2B5EF4-FFF2-40B4-BE49-F238E27FC236}">
                <a16:creationId xmlns:a16="http://schemas.microsoft.com/office/drawing/2014/main" id="{349D57E5-644D-7E82-4E65-9C24B8C2A423}"/>
              </a:ext>
            </a:extLst>
          </p:cNvPr>
          <p:cNvGrpSpPr/>
          <p:nvPr/>
        </p:nvGrpSpPr>
        <p:grpSpPr>
          <a:xfrm>
            <a:off x="8724680" y="1633987"/>
            <a:ext cx="2750612" cy="4667501"/>
            <a:chOff x="8724680" y="1633987"/>
            <a:chExt cx="2750612" cy="4667501"/>
          </a:xfrm>
        </p:grpSpPr>
        <p:sp>
          <p:nvSpPr>
            <p:cNvPr id="13" name="Freeform: Shape 12">
              <a:extLst>
                <a:ext uri="{FF2B5EF4-FFF2-40B4-BE49-F238E27FC236}">
                  <a16:creationId xmlns:a16="http://schemas.microsoft.com/office/drawing/2014/main" id="{1A0C31A2-D590-6411-F19E-BC2FD1F71446}"/>
                </a:ext>
              </a:extLst>
            </p:cNvPr>
            <p:cNvSpPr/>
            <p:nvPr/>
          </p:nvSpPr>
          <p:spPr>
            <a:xfrm>
              <a:off x="8724680" y="1633987"/>
              <a:ext cx="2750612" cy="825183"/>
            </a:xfrm>
            <a:custGeom>
              <a:avLst/>
              <a:gdLst>
                <a:gd name="connsiteX0" fmla="*/ 0 w 2750612"/>
                <a:gd name="connsiteY0" fmla="*/ 0 h 825183"/>
                <a:gd name="connsiteX1" fmla="*/ 2503057 w 2750612"/>
                <a:gd name="connsiteY1" fmla="*/ 0 h 825183"/>
                <a:gd name="connsiteX2" fmla="*/ 2750612 w 2750612"/>
                <a:gd name="connsiteY2" fmla="*/ 412592 h 825183"/>
                <a:gd name="connsiteX3" fmla="*/ 2503057 w 2750612"/>
                <a:gd name="connsiteY3" fmla="*/ 825183 h 825183"/>
                <a:gd name="connsiteX4" fmla="*/ 0 w 2750612"/>
                <a:gd name="connsiteY4" fmla="*/ 825183 h 825183"/>
                <a:gd name="connsiteX5" fmla="*/ 247555 w 2750612"/>
                <a:gd name="connsiteY5" fmla="*/ 412592 h 825183"/>
                <a:gd name="connsiteX6" fmla="*/ 0 w 2750612"/>
                <a:gd name="connsiteY6" fmla="*/ 0 h 825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50612" h="825183">
                  <a:moveTo>
                    <a:pt x="0" y="0"/>
                  </a:moveTo>
                  <a:lnTo>
                    <a:pt x="2503057" y="0"/>
                  </a:lnTo>
                  <a:lnTo>
                    <a:pt x="2750612" y="412592"/>
                  </a:lnTo>
                  <a:lnTo>
                    <a:pt x="2503057" y="825183"/>
                  </a:lnTo>
                  <a:lnTo>
                    <a:pt x="0" y="825183"/>
                  </a:lnTo>
                  <a:lnTo>
                    <a:pt x="247555" y="412592"/>
                  </a:lnTo>
                  <a:lnTo>
                    <a:pt x="0" y="0"/>
                  </a:lnTo>
                  <a:close/>
                </a:path>
              </a:pathLst>
            </a:custGeom>
          </p:spPr>
          <p:style>
            <a:lnRef idx="2">
              <a:schemeClr val="accent1">
                <a:shade val="50000"/>
                <a:hueOff val="-368857"/>
                <a:satOff val="-36738"/>
                <a:lumOff val="27317"/>
                <a:alphaOff val="0"/>
              </a:schemeClr>
            </a:lnRef>
            <a:fillRef idx="1">
              <a:schemeClr val="accent1">
                <a:shade val="50000"/>
                <a:hueOff val="-368857"/>
                <a:satOff val="-36738"/>
                <a:lumOff val="27317"/>
                <a:alphaOff val="0"/>
              </a:schemeClr>
            </a:fillRef>
            <a:effectRef idx="0">
              <a:schemeClr val="accent1">
                <a:shade val="50000"/>
                <a:hueOff val="-368857"/>
                <a:satOff val="-36738"/>
                <a:lumOff val="27317"/>
                <a:alphaOff val="0"/>
              </a:schemeClr>
            </a:effectRef>
            <a:fontRef idx="minor">
              <a:schemeClr val="lt1"/>
            </a:fontRef>
          </p:style>
          <p:txBody>
            <a:bodyPr spcFirstLastPara="0" vert="horz" wrap="square" lIns="349442" tIns="101887" rIns="349442" bIns="101887" numCol="1" spcCol="1270" anchor="ctr" anchorCtr="0">
              <a:noAutofit/>
            </a:bodyPr>
            <a:lstStyle/>
            <a:p>
              <a:pPr marL="0" lvl="0" indent="0" algn="ctr" defTabSz="1244600">
                <a:lnSpc>
                  <a:spcPct val="90000"/>
                </a:lnSpc>
                <a:spcBef>
                  <a:spcPct val="0"/>
                </a:spcBef>
                <a:spcAft>
                  <a:spcPct val="35000"/>
                </a:spcAft>
                <a:buNone/>
              </a:pPr>
              <a:r>
                <a:rPr lang="en-US" sz="2800" kern="1200" dirty="0"/>
                <a:t>Step 4</a:t>
              </a:r>
            </a:p>
          </p:txBody>
        </p:sp>
        <p:sp>
          <p:nvSpPr>
            <p:cNvPr id="14" name="Freeform: Shape 13">
              <a:extLst>
                <a:ext uri="{FF2B5EF4-FFF2-40B4-BE49-F238E27FC236}">
                  <a16:creationId xmlns:a16="http://schemas.microsoft.com/office/drawing/2014/main" id="{4D092286-8666-F4FC-D720-5108D4E74E6E}"/>
                </a:ext>
              </a:extLst>
            </p:cNvPr>
            <p:cNvSpPr/>
            <p:nvPr/>
          </p:nvSpPr>
          <p:spPr>
            <a:xfrm>
              <a:off x="8724680" y="2459170"/>
              <a:ext cx="2503057" cy="3842318"/>
            </a:xfrm>
            <a:custGeom>
              <a:avLst/>
              <a:gdLst>
                <a:gd name="connsiteX0" fmla="*/ 0 w 2503057"/>
                <a:gd name="connsiteY0" fmla="*/ 0 h 3842318"/>
                <a:gd name="connsiteX1" fmla="*/ 2503057 w 2503057"/>
                <a:gd name="connsiteY1" fmla="*/ 0 h 3842318"/>
                <a:gd name="connsiteX2" fmla="*/ 2503057 w 2503057"/>
                <a:gd name="connsiteY2" fmla="*/ 3842318 h 3842318"/>
                <a:gd name="connsiteX3" fmla="*/ 0 w 2503057"/>
                <a:gd name="connsiteY3" fmla="*/ 3842318 h 3842318"/>
                <a:gd name="connsiteX4" fmla="*/ 0 w 2503057"/>
                <a:gd name="connsiteY4" fmla="*/ 0 h 38423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3057" h="3842318">
                  <a:moveTo>
                    <a:pt x="0" y="0"/>
                  </a:moveTo>
                  <a:lnTo>
                    <a:pt x="2503057" y="0"/>
                  </a:lnTo>
                  <a:lnTo>
                    <a:pt x="2503057" y="3842318"/>
                  </a:lnTo>
                  <a:lnTo>
                    <a:pt x="0" y="3842318"/>
                  </a:lnTo>
                  <a:lnTo>
                    <a:pt x="0" y="0"/>
                  </a:lnTo>
                  <a:close/>
                </a:path>
              </a:pathLst>
            </a:custGeom>
          </p:spPr>
          <p:style>
            <a:lnRef idx="2">
              <a:schemeClr val="accent1">
                <a:alpha val="90000"/>
                <a:tint val="55000"/>
                <a:hueOff val="0"/>
                <a:satOff val="0"/>
                <a:lumOff val="0"/>
                <a:alphaOff val="0"/>
              </a:schemeClr>
            </a:lnRef>
            <a:fillRef idx="1">
              <a:schemeClr val="accent1">
                <a:alpha val="90000"/>
                <a:tint val="55000"/>
                <a:hueOff val="0"/>
                <a:satOff val="0"/>
                <a:lumOff val="0"/>
                <a:alphaOff val="0"/>
              </a:schemeClr>
            </a:fillRef>
            <a:effectRef idx="0">
              <a:schemeClr val="accent1">
                <a:alpha val="90000"/>
                <a:tint val="55000"/>
                <a:hueOff val="0"/>
                <a:satOff val="0"/>
                <a:lumOff val="0"/>
                <a:alphaOff val="0"/>
              </a:schemeClr>
            </a:effectRef>
            <a:fontRef idx="minor">
              <a:schemeClr val="dk1">
                <a:hueOff val="0"/>
                <a:satOff val="0"/>
                <a:lumOff val="0"/>
                <a:alphaOff val="0"/>
              </a:schemeClr>
            </a:fontRef>
          </p:style>
          <p:txBody>
            <a:bodyPr spcFirstLastPara="0" vert="horz" wrap="square" lIns="197797" tIns="197797" rIns="197797" bIns="395594" numCol="1" spcCol="1270" anchor="t" anchorCtr="0">
              <a:noAutofit/>
            </a:bodyPr>
            <a:lstStyle/>
            <a:p>
              <a:pPr marL="0" lvl="0" indent="0" algn="l" defTabSz="1066800">
                <a:lnSpc>
                  <a:spcPct val="90000"/>
                </a:lnSpc>
                <a:spcBef>
                  <a:spcPct val="0"/>
                </a:spcBef>
                <a:spcAft>
                  <a:spcPct val="35000"/>
                </a:spcAft>
                <a:buNone/>
              </a:pPr>
              <a:r>
                <a:rPr lang="en-US" sz="2400" kern="1200" dirty="0"/>
                <a:t>Post Attack Actions</a:t>
              </a:r>
            </a:p>
            <a:p>
              <a:pPr marL="171450" lvl="1" indent="-171450" algn="l" defTabSz="711200">
                <a:lnSpc>
                  <a:spcPct val="90000"/>
                </a:lnSpc>
                <a:spcBef>
                  <a:spcPct val="0"/>
                </a:spcBef>
                <a:spcAft>
                  <a:spcPct val="15000"/>
                </a:spcAft>
                <a:buChar char="•"/>
              </a:pPr>
              <a:r>
                <a:rPr lang="en-US" kern="1200" dirty="0"/>
                <a:t>Misclassify images, texts, and numerical output data</a:t>
              </a:r>
            </a:p>
            <a:p>
              <a:pPr marL="171450" lvl="1" indent="-171450" algn="l" defTabSz="711200">
                <a:lnSpc>
                  <a:spcPct val="90000"/>
                </a:lnSpc>
                <a:spcBef>
                  <a:spcPct val="0"/>
                </a:spcBef>
                <a:spcAft>
                  <a:spcPct val="15000"/>
                </a:spcAft>
                <a:buChar char="•"/>
              </a:pPr>
              <a:r>
                <a:rPr lang="en-US" kern="1200" dirty="0"/>
                <a:t>Make it difficult to reverse engineer to regain the AI system at its original state</a:t>
              </a:r>
            </a:p>
          </p:txBody>
        </p:sp>
      </p:grpSp>
    </p:spTree>
    <p:extLst>
      <p:ext uri="{BB962C8B-B14F-4D97-AF65-F5344CB8AC3E}">
        <p14:creationId xmlns:p14="http://schemas.microsoft.com/office/powerpoint/2010/main" val="126146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44546A"/>
      </a:dk2>
      <a:lt2>
        <a:srgbClr val="E7E6E6"/>
      </a:lt2>
      <a:accent1>
        <a:srgbClr val="833C0B"/>
      </a:accent1>
      <a:accent2>
        <a:srgbClr val="002060"/>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0E01F22006A2C4DA4CD76DB9C7DC3C6" ma:contentTypeVersion="0" ma:contentTypeDescription="Create a new document." ma:contentTypeScope="" ma:versionID="73005e29ef60be306a2d9ce1b2a38ef0">
  <xsd:schema xmlns:xsd="http://www.w3.org/2001/XMLSchema" xmlns:xs="http://www.w3.org/2001/XMLSchema" xmlns:p="http://schemas.microsoft.com/office/2006/metadata/properties" targetNamespace="http://schemas.microsoft.com/office/2006/metadata/properties" ma:root="true" ma:fieldsID="31d5eec3c12ee2e8127422d567928f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1755393-4472-4CF8-B574-F7FFC6191B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4A3A1BF-B1FB-47AA-832A-CBA8A902DAAE}">
  <ds:schemaRefs>
    <ds:schemaRef ds:uri="http://schemas.microsoft.com/sharepoint/v3/contenttype/forms"/>
  </ds:schemaRefs>
</ds:datastoreItem>
</file>

<file path=customXml/itemProps3.xml><?xml version="1.0" encoding="utf-8"?>
<ds:datastoreItem xmlns:ds="http://schemas.openxmlformats.org/officeDocument/2006/customXml" ds:itemID="{875CFD03-0C1C-4A64-A77A-A5C4B4D3D4DF}">
  <ds:schemaRefs>
    <ds:schemaRef ds:uri="http://purl.org/dc/elements/1.1/"/>
    <ds:schemaRef ds:uri="http://schemas.openxmlformats.org/package/2006/metadata/core-properties"/>
    <ds:schemaRef ds:uri="http://schemas.microsoft.com/office/2006/documentManagement/types"/>
    <ds:schemaRef ds:uri="0dccb710-28ec-4b5c-b391-d181af77ff67"/>
    <ds:schemaRef ds:uri="http://purl.org/dc/dcmitype/"/>
    <ds:schemaRef ds:uri="http://schemas.microsoft.com/office/infopath/2007/PartnerControls"/>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14573</TotalTime>
  <Words>2107</Words>
  <Application>Microsoft Office PowerPoint</Application>
  <PresentationFormat>Widescreen</PresentationFormat>
  <Paragraphs>263</Paragraphs>
  <Slides>21</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Aptos</vt:lpstr>
      <vt:lpstr>Aptos Display</vt:lpstr>
      <vt:lpstr>Arial</vt:lpstr>
      <vt:lpstr>Cavolini</vt:lpstr>
      <vt:lpstr>Wingdings</vt:lpstr>
      <vt:lpstr>Office Theme</vt:lpstr>
      <vt:lpstr>Fortifying Cybersecurity:  A Multilayered Defense Strategy Against Adversarial AI Attack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dc:title>
  <dc:creator>Roopa Chowbey</dc:creator>
  <cp:lastModifiedBy>Phil Payne</cp:lastModifiedBy>
  <cp:revision>151</cp:revision>
  <dcterms:created xsi:type="dcterms:W3CDTF">2024-03-03T20:51:31Z</dcterms:created>
  <dcterms:modified xsi:type="dcterms:W3CDTF">2024-12-16T14:02:41Z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0x010100C0E01F22006A2C4DA4CD76DB9C7DC3C6</vt:lpwstr>
  </property>
</Properties>
</file>